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4" r:id="rId3"/>
    <p:sldId id="262" r:id="rId4"/>
    <p:sldId id="261"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1" d="100"/>
          <a:sy n="111" d="100"/>
        </p:scale>
        <p:origin x="22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95C02-6FC0-4E75-8436-453158B5B64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7B11CF4-66A3-1556-BAF0-E100EF5E4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268AF9C-DCAC-5A68-7B75-EE11047FFE8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6C498F2E-3AF0-2299-3C73-EAD622C10F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D2AAD-A577-1263-F6CB-C86CDED5AE9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8676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3DC73-F503-F23B-9693-E6B0CE47882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B4615A3-FDC6-6A92-38A7-C165C6A9E0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DA7277-9E8A-D489-AE54-22AB2DD533F6}"/>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B25A1606-33B9-862D-5B63-2F3F24AA69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6E4D68-6EAD-9827-CD88-F95D567860D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36557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F3DB1B-B2AD-DDCF-6FFA-BCDABF9740E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B07E097-88B0-4510-F7FF-B97E2649526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FAA3FE-FE5B-5DFC-AA6C-5EBA9631731A}"/>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4B9C089B-76D9-B73F-FAA7-8AE2690924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8FF0A4-929B-6BA2-5AAB-CF6A9E772F8F}"/>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2105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F494B-8B97-4E88-0993-A3E531D531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3B6E8E-BB8C-57EA-A86C-370D1725E92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4A2FED-4A02-D7A6-BF29-33F728B9D18C}"/>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3152E68F-CB98-D5E7-7D4F-14F26507C3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BA610-0777-6808-61FE-F07CB7519D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56144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AB4FA-665D-AA81-0DDB-CD1F9AA21F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493D501-EAB3-621E-9A9A-25576BA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77E4F0-5C7D-815F-BCB5-9B0952E9CDA5}"/>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03CF3EA3-62A1-2794-8170-581C3C3689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44AD9B-706C-8EA3-68FD-D2F002003E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9482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9A186-4FAC-90F2-F178-340F429540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9622E4-55E5-79D0-11D9-920A5D42081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7688846-B6B3-175A-C461-CE42C8A7A0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D444709-E427-CAD2-DF6D-044FFDF66881}"/>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BCBC7C51-0511-11E3-989A-FC91D0A36B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4A223B-FA61-CAFE-0E1E-141D4DAA85CA}"/>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5575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4F5A6-E62D-A7E4-5490-3F3A65AAEB9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ABAF1ED-F160-22D0-1F38-50B89B1D4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2A5CEF8-0C0A-241F-68E0-0221C0FCF43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7C31F2-5A4B-FA7E-3C82-35EB3620F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D18C9B-335B-E86E-5DA0-F9F2F973EA2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73B979C-D89A-EACC-7911-F92144DCE8E7}"/>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8" name="Fußzeilenplatzhalter 7">
            <a:extLst>
              <a:ext uri="{FF2B5EF4-FFF2-40B4-BE49-F238E27FC236}">
                <a16:creationId xmlns:a16="http://schemas.microsoft.com/office/drawing/2014/main" id="{6C52DF5A-6E4C-5431-4CB0-B8CEBB0A038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D354E36-ADA2-E214-7AC0-EEE78D8F5E37}"/>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72254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C41C1-E47C-4E21-1F6E-EB85E282D11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28E9649-CBD5-4F96-F829-36227D02E15D}"/>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4" name="Fußzeilenplatzhalter 3">
            <a:extLst>
              <a:ext uri="{FF2B5EF4-FFF2-40B4-BE49-F238E27FC236}">
                <a16:creationId xmlns:a16="http://schemas.microsoft.com/office/drawing/2014/main" id="{BA7847C1-2A2A-0A60-31C9-A4C5782D664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D7EE996-1631-24A5-A726-A814A6A1E78D}"/>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60128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6339C36-64CD-A75A-B976-558208341509}"/>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3" name="Fußzeilenplatzhalter 2">
            <a:extLst>
              <a:ext uri="{FF2B5EF4-FFF2-40B4-BE49-F238E27FC236}">
                <a16:creationId xmlns:a16="http://schemas.microsoft.com/office/drawing/2014/main" id="{3A0C71B7-1B59-B5AF-79B7-D46A91C0B7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1EFF720-E6BA-E32B-2A08-30F6154CA6D2}"/>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1534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5DAA0-91E3-C93D-9732-BCA2A45CDDE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7D9CAC8-672D-35DC-DF84-BAF4C5EA6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82FEBA-806F-EF21-8852-0D0FA4CE0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AC74DB-36E1-1554-20C0-8EC1B7B64093}"/>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E3E1732C-CD6F-36A5-C405-9D11146A6C8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8CECE5-F79E-18A1-6D6A-81EFCA80C3E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413649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8655F-086E-979B-910B-585CB8ABA53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F5E0853-C750-3B71-93C8-CB4192AEA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86488D-5EB6-9E38-54BD-213BFB667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617086-2CCE-7BB2-2F59-01504565B52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34C6D3FE-FFDD-C453-F535-6B11DAD1959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772BEF6-776D-ADB4-2244-EA9C0292BF5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48302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E749603-ACAA-AB20-FCB6-75F54DB666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8342728-D19B-3F83-43DF-274CFECE3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1E9234-CA39-ADEC-1CF8-AD4BF0F97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A52B0E6A-9552-2298-24E3-4234AB9AA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D3CAA4D-3692-B4D5-BA69-212F61535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B66A9-C5E2-4BD1-A480-4A98918F6538}" type="slidenum">
              <a:rPr lang="de-DE" smtClean="0"/>
              <a:t>‹Nr.›</a:t>
            </a:fld>
            <a:endParaRPr lang="de-DE"/>
          </a:p>
        </p:txBody>
      </p:sp>
    </p:spTree>
    <p:extLst>
      <p:ext uri="{BB962C8B-B14F-4D97-AF65-F5344CB8AC3E}">
        <p14:creationId xmlns:p14="http://schemas.microsoft.com/office/powerpoint/2010/main" val="345684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17379E1-77DE-0F78-466C-13D977A5FE91}"/>
              </a:ext>
            </a:extLst>
          </p:cNvPr>
          <p:cNvPicPr>
            <a:picLocks noChangeAspect="1"/>
          </p:cNvPicPr>
          <p:nvPr/>
        </p:nvPicPr>
        <p:blipFill>
          <a:blip r:embed="rId2"/>
          <a:stretch>
            <a:fillRect/>
          </a:stretch>
        </p:blipFill>
        <p:spPr>
          <a:xfrm>
            <a:off x="1020903" y="0"/>
            <a:ext cx="10150193" cy="6858000"/>
          </a:xfrm>
          <a:prstGeom prst="rect">
            <a:avLst/>
          </a:prstGeom>
        </p:spPr>
      </p:pic>
    </p:spTree>
    <p:extLst>
      <p:ext uri="{BB962C8B-B14F-4D97-AF65-F5344CB8AC3E}">
        <p14:creationId xmlns:p14="http://schemas.microsoft.com/office/powerpoint/2010/main" val="83193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0" name="Picture 2" descr="A young boy posing with his fists up towards the camera">
            <a:extLst>
              <a:ext uri="{FF2B5EF4-FFF2-40B4-BE49-F238E27FC236}">
                <a16:creationId xmlns:a16="http://schemas.microsoft.com/office/drawing/2014/main" id="{7A04B92D-3A4F-D222-7964-074960279E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001" y="2986522"/>
            <a:ext cx="3341686" cy="334168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45298" y="2026340"/>
            <a:ext cx="5446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477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54" name="Content Placeholder 2053">
            <a:extLst>
              <a:ext uri="{FF2B5EF4-FFF2-40B4-BE49-F238E27FC236}">
                <a16:creationId xmlns:a16="http://schemas.microsoft.com/office/drawing/2014/main" id="{901092A7-BA5A-40B1-C4FC-8D3C12BA3FD7}"/>
              </a:ext>
            </a:extLst>
          </p:cNvPr>
          <p:cNvSpPr>
            <a:spLocks noGrp="1"/>
          </p:cNvSpPr>
          <p:nvPr>
            <p:ph idx="1"/>
          </p:nvPr>
        </p:nvSpPr>
        <p:spPr>
          <a:xfrm>
            <a:off x="6745298" y="2288833"/>
            <a:ext cx="4926236" cy="3711571"/>
          </a:xfrm>
        </p:spPr>
        <p:txBody>
          <a:bodyPr>
            <a:noAutofit/>
          </a:bodyPr>
          <a:lstStyle/>
          <a:p>
            <a:pPr marL="0" indent="0">
              <a:buNone/>
            </a:pPr>
            <a:r>
              <a:rPr lang="de-DE" sz="2200" dirty="0">
                <a:solidFill>
                  <a:schemeClr val="bg1"/>
                </a:solidFill>
              </a:rPr>
              <a:t>Die im Februar 2023 veröffentlichte Kriminalitätsstatistik für den Kreis Wesel weist stark gestiegenen Zahlen von Kinder- und Jugendkriminalität aus. Bei 898 bekannt gewordenen Gewaltdelikten im Jahr 2022 lag die Zahl der tatverdächtigen Kinder und Jugendlichen bei 245 und damit so hoch wie in den vergangenen sechs Jahren nicht. </a:t>
            </a:r>
          </a:p>
          <a:p>
            <a:pPr marL="0" indent="0">
              <a:buNone/>
            </a:pPr>
            <a:r>
              <a:rPr lang="de-DE" sz="2200" dirty="0">
                <a:solidFill>
                  <a:schemeClr val="bg1"/>
                </a:solidFill>
              </a:rPr>
              <a:t>Von 647 schweren oder gefährlichen Körperverletzungen sind laut Statistik 180 von Kindern und Jugendlichen begangen worden.</a:t>
            </a:r>
            <a:endParaRPr lang="en-US" sz="2200" dirty="0">
              <a:solidFill>
                <a:schemeClr val="bg1"/>
              </a:solidFill>
            </a:endParaRPr>
          </a:p>
        </p:txBody>
      </p:sp>
      <p:pic>
        <p:nvPicPr>
          <p:cNvPr id="9" name="Grafik 8">
            <a:extLst>
              <a:ext uri="{FF2B5EF4-FFF2-40B4-BE49-F238E27FC236}">
                <a16:creationId xmlns:a16="http://schemas.microsoft.com/office/drawing/2014/main" id="{6A9D8649-9884-1C54-07A5-660A00F0DE44}"/>
              </a:ext>
            </a:extLst>
          </p:cNvPr>
          <p:cNvPicPr>
            <a:picLocks noChangeAspect="1"/>
          </p:cNvPicPr>
          <p:nvPr/>
        </p:nvPicPr>
        <p:blipFill>
          <a:blip r:embed="rId3"/>
          <a:stretch>
            <a:fillRect/>
          </a:stretch>
        </p:blipFill>
        <p:spPr>
          <a:xfrm>
            <a:off x="3568047" y="280821"/>
            <a:ext cx="2976110" cy="3491038"/>
          </a:xfrm>
          <a:prstGeom prst="rect">
            <a:avLst/>
          </a:prstGeom>
        </p:spPr>
      </p:pic>
    </p:spTree>
    <p:extLst>
      <p:ext uri="{BB962C8B-B14F-4D97-AF65-F5344CB8AC3E}">
        <p14:creationId xmlns:p14="http://schemas.microsoft.com/office/powerpoint/2010/main" val="104683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mall-town children at risk of exploitation by criminal gangs, say MPs |  Drugs trade | The Guardian">
            <a:extLst>
              <a:ext uri="{FF2B5EF4-FFF2-40B4-BE49-F238E27FC236}">
                <a16:creationId xmlns:a16="http://schemas.microsoft.com/office/drawing/2014/main" id="{EB0C86BD-934C-0E34-64BD-C16CD0EF4B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8" b="567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C23F0774-6FEE-DF91-97B1-0CF406101F68}"/>
              </a:ext>
            </a:extLst>
          </p:cNvPr>
          <p:cNvSpPr>
            <a:spLocks noGrp="1"/>
          </p:cNvSpPr>
          <p:nvPr>
            <p:ph idx="1"/>
          </p:nvPr>
        </p:nvSpPr>
        <p:spPr>
          <a:xfrm>
            <a:off x="7583368" y="1381778"/>
            <a:ext cx="3822189" cy="4760230"/>
          </a:xfrm>
        </p:spPr>
        <p:txBody>
          <a:bodyPr>
            <a:noAutofit/>
          </a:bodyPr>
          <a:lstStyle/>
          <a:p>
            <a:pPr marL="0" indent="0">
              <a:buNone/>
            </a:pPr>
            <a:r>
              <a:rPr lang="de-DE" sz="2400" dirty="0"/>
              <a:t>Der Anstieg ist besorgniserregend. </a:t>
            </a:r>
          </a:p>
          <a:p>
            <a:pPr marL="0" indent="0">
              <a:buNone/>
            </a:pPr>
            <a:r>
              <a:rPr lang="de-DE" sz="2400" dirty="0"/>
              <a:t>Manche Intensivtäter sammeln in jungen Jahren Einträge im Strafregister wie Gleichaltrige Pokémon-Karten. Sie sind für bis zu 50 Prozent aller bekannten Straftaten in der jeweiligen Altersgruppe verantwortlich und lassen bis zu ihrem 25. Lebensjahr rund 100 Opfer und einen Schaden von rund 1,5 Millionen Euro zurück.</a:t>
            </a:r>
          </a:p>
        </p:txBody>
      </p:sp>
    </p:spTree>
    <p:extLst>
      <p:ext uri="{BB962C8B-B14F-4D97-AF65-F5344CB8AC3E}">
        <p14:creationId xmlns:p14="http://schemas.microsoft.com/office/powerpoint/2010/main" val="59905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3089">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udenberg: &quot;Das sind keine eiskalten Killer&quot; | ZEIT ONLINE">
            <a:extLst>
              <a:ext uri="{FF2B5EF4-FFF2-40B4-BE49-F238E27FC236}">
                <a16:creationId xmlns:a16="http://schemas.microsoft.com/office/drawing/2014/main" id="{22D1656C-F60F-197E-2B4A-39BE59BC550B}"/>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584" b="1686"/>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D1A5A04C-F5A5-07BC-CAEE-DE7BE2EA51BA}"/>
              </a:ext>
            </a:extLst>
          </p:cNvPr>
          <p:cNvSpPr>
            <a:spLocks noGrp="1"/>
          </p:cNvSpPr>
          <p:nvPr>
            <p:ph idx="1"/>
          </p:nvPr>
        </p:nvSpPr>
        <p:spPr>
          <a:xfrm>
            <a:off x="898585" y="981507"/>
            <a:ext cx="10165218" cy="3141919"/>
          </a:xfrm>
        </p:spPr>
        <p:txBody>
          <a:bodyPr>
            <a:noAutofit/>
          </a:bodyPr>
          <a:lstStyle/>
          <a:p>
            <a:pPr marL="0" indent="0">
              <a:buNone/>
            </a:pPr>
            <a:r>
              <a:rPr lang="de-DE" sz="2400" dirty="0">
                <a:solidFill>
                  <a:srgbClr val="FFFFFF"/>
                </a:solidFill>
              </a:rPr>
              <a:t>Vielfältige Probleme begleiten die Kinder und Jugendlichen, die gewalttätig werden. Dabei sei Kinder- und Jugendkriminalität kein ausschließliches Produkt prekärer Lebensumstände, so heißt es. Das Problem ziehe sich durch sämtliche Gesellschaftsschichten. Scheidung, Schulprobleme, Vernachlässigung, eigene Gewalterfahrungen in der Familie, Suchtproblematiken, Überforderung, nicht erkannte Lernschwächen oder falsche Freunde gehören oft dazu. Eine Blaupause, die man auf jede Familie, jedes Kind oder Jugendlichen legen könnte, gäbe es jedoch nicht. </a:t>
            </a:r>
          </a:p>
          <a:p>
            <a:pPr marL="0" indent="0">
              <a:buNone/>
            </a:pPr>
            <a:r>
              <a:rPr lang="de-DE" sz="2400" dirty="0">
                <a:solidFill>
                  <a:srgbClr val="FFFFFF"/>
                </a:solidFill>
              </a:rPr>
              <a:t>Allerdings, insbesondere seit der Tat in Freudenberg, wo zwei Zwölf- und 13-jährige Mädchen eine Zwölfjährige erstochen haben sollen, achte man bei der Kreis Weseler Polizei auf veränderte Verhaltensweisen.</a:t>
            </a:r>
          </a:p>
          <a:p>
            <a:pPr marL="0" indent="0">
              <a:buNone/>
            </a:pPr>
            <a:r>
              <a:rPr lang="de-DE" sz="2400" dirty="0">
                <a:solidFill>
                  <a:srgbClr val="FFFFFF"/>
                </a:solidFill>
              </a:rPr>
              <a:t>Wir fordern, dass die Auslöser für den Gewaltanstieg bei Kreis Weseler Kindern und Jugendlichen vorbehaltlos beobachtet, analysiert und </a:t>
            </a:r>
            <a:r>
              <a:rPr lang="de-DE" sz="2400">
                <a:solidFill>
                  <a:srgbClr val="FFFFFF"/>
                </a:solidFill>
              </a:rPr>
              <a:t>bekämpft werden. </a:t>
            </a:r>
            <a:r>
              <a:rPr lang="de-DE" sz="2400" dirty="0">
                <a:solidFill>
                  <a:srgbClr val="FFFFFF"/>
                </a:solidFill>
              </a:rPr>
              <a:t>Tabus darf es dabei nicht geben.</a:t>
            </a:r>
          </a:p>
        </p:txBody>
      </p:sp>
    </p:spTree>
    <p:extLst>
      <p:ext uri="{BB962C8B-B14F-4D97-AF65-F5344CB8AC3E}">
        <p14:creationId xmlns:p14="http://schemas.microsoft.com/office/powerpoint/2010/main" val="16277793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Breitbild</PresentationFormat>
  <Paragraphs>7</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RENATUS RIEGER Fraktionsvorsitzender</dc:title>
  <dc:creator>Uli-EDV Rieger Renatus</dc:creator>
  <cp:lastModifiedBy>Renatus Rieger</cp:lastModifiedBy>
  <cp:revision>12</cp:revision>
  <dcterms:created xsi:type="dcterms:W3CDTF">2023-03-16T15:35:44Z</dcterms:created>
  <dcterms:modified xsi:type="dcterms:W3CDTF">2023-04-28T21:32:45Z</dcterms:modified>
</cp:coreProperties>
</file>