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63" r:id="rId5"/>
    <p:sldId id="264" r:id="rId6"/>
    <p:sldId id="265"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1" d="100"/>
          <a:sy n="81" d="100"/>
        </p:scale>
        <p:origin x="11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95C02-6FC0-4E75-8436-453158B5B64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B11CF4-66A3-1556-BAF0-E100EF5E4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268AF9C-DCAC-5A68-7B75-EE11047FFE8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6C498F2E-3AF0-2299-3C73-EAD622C10F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D2AAD-A577-1263-F6CB-C86CDED5AE9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867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DC73-F503-F23B-9693-E6B0CE47882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B4615A3-FDC6-6A92-38A7-C165C6A9E0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DA7277-9E8A-D489-AE54-22AB2DD533F6}"/>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B25A1606-33B9-862D-5B63-2F3F24AA69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6E4D68-6EAD-9827-CD88-F95D567860D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36557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F3DB1B-B2AD-DDCF-6FFA-BCDABF9740E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07E097-88B0-4510-F7FF-B97E2649526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FAA3FE-FE5B-5DFC-AA6C-5EBA9631731A}"/>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4B9C089B-76D9-B73F-FAA7-8AE2690924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FF0A4-929B-6BA2-5AAB-CF6A9E772F8F}"/>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2105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494B-8B97-4E88-0993-A3E531D531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3B6E8E-BB8C-57EA-A86C-370D1725E9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4A2FED-4A02-D7A6-BF29-33F728B9D18C}"/>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3152E68F-CB98-D5E7-7D4F-14F26507C3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BA610-0777-6808-61FE-F07CB7519D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5614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AB4FA-665D-AA81-0DDB-CD1F9AA21F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493D501-EAB3-621E-9A9A-25576BA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77E4F0-5C7D-815F-BCB5-9B0952E9CDA5}"/>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03CF3EA3-62A1-2794-8170-581C3C3689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44AD9B-706C-8EA3-68FD-D2F002003E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9482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A186-4FAC-90F2-F178-340F429540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9622E4-55E5-79D0-11D9-920A5D42081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688846-B6B3-175A-C461-CE42C8A7A0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D444709-E427-CAD2-DF6D-044FFDF66881}"/>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BCBC7C51-0511-11E3-989A-FC91D0A36B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4A223B-FA61-CAFE-0E1E-141D4DAA85CA}"/>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5575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4F5A6-E62D-A7E4-5490-3F3A65AAEB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BAF1ED-F160-22D0-1F38-50B89B1D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A5CEF8-0C0A-241F-68E0-0221C0FCF43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7C31F2-5A4B-FA7E-3C82-35EB3620F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D18C9B-335B-E86E-5DA0-F9F2F973EA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3B979C-D89A-EACC-7911-F92144DCE8E7}"/>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8" name="Fußzeilenplatzhalter 7">
            <a:extLst>
              <a:ext uri="{FF2B5EF4-FFF2-40B4-BE49-F238E27FC236}">
                <a16:creationId xmlns:a16="http://schemas.microsoft.com/office/drawing/2014/main" id="{6C52DF5A-6E4C-5431-4CB0-B8CEBB0A03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D354E36-ADA2-E214-7AC0-EEE78D8F5E37}"/>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72254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C41C1-E47C-4E21-1F6E-EB85E282D1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8E9649-CBD5-4F96-F829-36227D02E15D}"/>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4" name="Fußzeilenplatzhalter 3">
            <a:extLst>
              <a:ext uri="{FF2B5EF4-FFF2-40B4-BE49-F238E27FC236}">
                <a16:creationId xmlns:a16="http://schemas.microsoft.com/office/drawing/2014/main" id="{BA7847C1-2A2A-0A60-31C9-A4C5782D664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D7EE996-1631-24A5-A726-A814A6A1E78D}"/>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60128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339C36-64CD-A75A-B976-558208341509}"/>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3" name="Fußzeilenplatzhalter 2">
            <a:extLst>
              <a:ext uri="{FF2B5EF4-FFF2-40B4-BE49-F238E27FC236}">
                <a16:creationId xmlns:a16="http://schemas.microsoft.com/office/drawing/2014/main" id="{3A0C71B7-1B59-B5AF-79B7-D46A91C0B7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1EFF720-E6BA-E32B-2A08-30F6154CA6D2}"/>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1534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5DAA0-91E3-C93D-9732-BCA2A45CDD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D9CAC8-672D-35DC-DF84-BAF4C5EA6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82FEBA-806F-EF21-8852-0D0FA4C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AC74DB-36E1-1554-20C0-8EC1B7B64093}"/>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E3E1732C-CD6F-36A5-C405-9D11146A6C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8CECE5-F79E-18A1-6D6A-81EFCA80C3E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413649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8655F-086E-979B-910B-585CB8ABA53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5E0853-C750-3B71-93C8-CB4192AE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86488D-5EB6-9E38-54BD-213BFB66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617086-2CCE-7BB2-2F59-01504565B52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34C6D3FE-FFDD-C453-F535-6B11DAD195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72BEF6-776D-ADB4-2244-EA9C0292BF5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4830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749603-ACAA-AB20-FCB6-75F54DB66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342728-D19B-3F83-43DF-274CFECE3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E9234-CA39-ADEC-1CF8-AD4BF0F97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A52B0E6A-9552-2298-24E3-4234AB9AA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D3CAA4D-3692-B4D5-BA69-212F61535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B66A9-C5E2-4BD1-A480-4A98918F6538}" type="slidenum">
              <a:rPr lang="de-DE" smtClean="0"/>
              <a:t>‹Nr.›</a:t>
            </a:fld>
            <a:endParaRPr lang="de-DE"/>
          </a:p>
        </p:txBody>
      </p:sp>
    </p:spTree>
    <p:extLst>
      <p:ext uri="{BB962C8B-B14F-4D97-AF65-F5344CB8AC3E}">
        <p14:creationId xmlns:p14="http://schemas.microsoft.com/office/powerpoint/2010/main" val="345684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A627D87-1D8D-B39E-C4D1-950CA56FF261}"/>
              </a:ext>
            </a:extLst>
          </p:cNvPr>
          <p:cNvPicPr>
            <a:picLocks noChangeAspect="1"/>
          </p:cNvPicPr>
          <p:nvPr/>
        </p:nvPicPr>
        <p:blipFill>
          <a:blip r:embed="rId2"/>
          <a:stretch>
            <a:fillRect/>
          </a:stretch>
        </p:blipFill>
        <p:spPr>
          <a:xfrm>
            <a:off x="1053883" y="0"/>
            <a:ext cx="10084234" cy="6858000"/>
          </a:xfrm>
          <a:prstGeom prst="rect">
            <a:avLst/>
          </a:prstGeom>
        </p:spPr>
      </p:pic>
    </p:spTree>
    <p:extLst>
      <p:ext uri="{BB962C8B-B14F-4D97-AF65-F5344CB8AC3E}">
        <p14:creationId xmlns:p14="http://schemas.microsoft.com/office/powerpoint/2010/main" val="831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ECD-Studie: Überalterung der Gesellschaft führt zu &quot;zunehmendem  Ausgabendruck&quot; | kurier.at">
            <a:extLst>
              <a:ext uri="{FF2B5EF4-FFF2-40B4-BE49-F238E27FC236}">
                <a16:creationId xmlns:a16="http://schemas.microsoft.com/office/drawing/2014/main" id="{9FE1860F-91B6-DB2F-1F50-D9C70108E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9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47DE3FB-6E2D-00D1-4D68-8D18685FE082}"/>
              </a:ext>
            </a:extLst>
          </p:cNvPr>
          <p:cNvSpPr>
            <a:spLocks noGrp="1"/>
          </p:cNvSpPr>
          <p:nvPr>
            <p:ph type="title"/>
          </p:nvPr>
        </p:nvSpPr>
        <p:spPr>
          <a:xfrm>
            <a:off x="371094" y="1161288"/>
            <a:ext cx="3438144" cy="1124712"/>
          </a:xfrm>
        </p:spPr>
        <p:txBody>
          <a:bodyPr anchor="b">
            <a:normAutofit/>
          </a:bodyPr>
          <a:lstStyle/>
          <a:p>
            <a:r>
              <a:rPr lang="de-DE" sz="2800" dirty="0"/>
              <a:t>Unsere Stadt muss attraktiver werden.</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9A1F4A6D-8EBF-73AB-4AF9-14CBB2095598}"/>
              </a:ext>
            </a:extLst>
          </p:cNvPr>
          <p:cNvSpPr>
            <a:spLocks noGrp="1"/>
          </p:cNvSpPr>
          <p:nvPr>
            <p:ph idx="1"/>
          </p:nvPr>
        </p:nvSpPr>
        <p:spPr>
          <a:xfrm>
            <a:off x="371094" y="2718054"/>
            <a:ext cx="4438412" cy="3207258"/>
          </a:xfrm>
        </p:spPr>
        <p:txBody>
          <a:bodyPr anchor="t">
            <a:normAutofit/>
          </a:bodyPr>
          <a:lstStyle/>
          <a:p>
            <a:pPr marL="0" indent="0">
              <a:buNone/>
            </a:pPr>
            <a:r>
              <a:rPr lang="de-DE" sz="2400" dirty="0"/>
              <a:t>Sie darf weder zu einem Altersheim, </a:t>
            </a:r>
          </a:p>
          <a:p>
            <a:pPr marL="0" indent="0">
              <a:buNone/>
            </a:pPr>
            <a:r>
              <a:rPr lang="de-DE" sz="2400" dirty="0"/>
              <a:t>noch darf sie zu einem Platz verkommen, der nur noch interessant ist für unqualifizierte Zuzügler in unser üppiges Sozialsystem. </a:t>
            </a:r>
          </a:p>
        </p:txBody>
      </p:sp>
    </p:spTree>
    <p:extLst>
      <p:ext uri="{BB962C8B-B14F-4D97-AF65-F5344CB8AC3E}">
        <p14:creationId xmlns:p14="http://schemas.microsoft.com/office/powerpoint/2010/main" val="40149822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1A5A04C-F5A5-07BC-CAEE-DE7BE2EA51BA}"/>
              </a:ext>
            </a:extLst>
          </p:cNvPr>
          <p:cNvSpPr>
            <a:spLocks noGrp="1"/>
          </p:cNvSpPr>
          <p:nvPr>
            <p:ph idx="1"/>
          </p:nvPr>
        </p:nvSpPr>
        <p:spPr>
          <a:xfrm>
            <a:off x="804797" y="1395146"/>
            <a:ext cx="4619621" cy="3843666"/>
          </a:xfrm>
        </p:spPr>
        <p:txBody>
          <a:bodyPr>
            <a:normAutofit/>
          </a:bodyPr>
          <a:lstStyle/>
          <a:p>
            <a:pPr marL="0" indent="0">
              <a:buNone/>
            </a:pPr>
            <a:r>
              <a:rPr lang="de-DE" sz="2200" dirty="0"/>
              <a:t>Wir müssen für junge, qualifizierte Menschen, für junge Familien, für die Gewerbeansiedelungen im Allgemeinen und insbesondere für den Zuzug besonders leistungsstarker Unternehmen interessanter werden. Wir müssen für zusätzliche Steuerzahler interessant werden. </a:t>
            </a:r>
          </a:p>
          <a:p>
            <a:pPr marL="0" indent="0">
              <a:buNone/>
            </a:pPr>
            <a:r>
              <a:rPr lang="de-DE" sz="2200" dirty="0"/>
              <a:t>Hier müssen wir uns dem Wettbewerb mit anderen Städten stellen. Wir müssen alles tun, um in diesem Wettbewerb vorne zu liegen.</a:t>
            </a:r>
          </a:p>
        </p:txBody>
      </p:sp>
      <p:pic>
        <p:nvPicPr>
          <p:cNvPr id="4" name="Picture 2" descr="Junge Familie sitzt">
            <a:extLst>
              <a:ext uri="{FF2B5EF4-FFF2-40B4-BE49-F238E27FC236}">
                <a16:creationId xmlns:a16="http://schemas.microsoft.com/office/drawing/2014/main" id="{F838E61F-DE57-7344-D1E1-5ECDDA1F9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08" r="415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7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Grafik 4" descr="Ein Bild, das draußen, Himmel, Baum, Gras enthält.&#10;&#10;Automatisch generierte Beschreibung">
            <a:extLst>
              <a:ext uri="{FF2B5EF4-FFF2-40B4-BE49-F238E27FC236}">
                <a16:creationId xmlns:a16="http://schemas.microsoft.com/office/drawing/2014/main" id="{B601E159-D29B-9C42-570F-EFC829732389}"/>
              </a:ext>
            </a:extLst>
          </p:cNvPr>
          <p:cNvPicPr>
            <a:picLocks noChangeAspect="1"/>
          </p:cNvPicPr>
          <p:nvPr/>
        </p:nvPicPr>
        <p:blipFill rotWithShape="1">
          <a:blip r:embed="rId2">
            <a:alphaModFix amt="60000"/>
          </a:blip>
          <a:srcRect t="8907"/>
          <a:stretch/>
        </p:blipFill>
        <p:spPr>
          <a:xfrm>
            <a:off x="0" y="-2"/>
            <a:ext cx="12192001" cy="6857990"/>
          </a:xfrm>
          <a:prstGeom prst="rect">
            <a:avLst/>
          </a:prstGeom>
        </p:spPr>
      </p:pic>
      <p:sp>
        <p:nvSpPr>
          <p:cNvPr id="2" name="Titel 1">
            <a:extLst>
              <a:ext uri="{FF2B5EF4-FFF2-40B4-BE49-F238E27FC236}">
                <a16:creationId xmlns:a16="http://schemas.microsoft.com/office/drawing/2014/main" id="{48B193EB-2272-39D5-B9A6-0035FD973D15}"/>
              </a:ext>
            </a:extLst>
          </p:cNvPr>
          <p:cNvSpPr>
            <a:spLocks noGrp="1"/>
          </p:cNvSpPr>
          <p:nvPr>
            <p:ph type="title"/>
          </p:nvPr>
        </p:nvSpPr>
        <p:spPr>
          <a:xfrm>
            <a:off x="772958" y="1923804"/>
            <a:ext cx="5155263" cy="3491344"/>
          </a:xfrm>
        </p:spPr>
        <p:txBody>
          <a:bodyPr>
            <a:normAutofit/>
          </a:bodyPr>
          <a:lstStyle/>
          <a:p>
            <a:r>
              <a:rPr lang="de-DE" sz="2400" dirty="0">
                <a:solidFill>
                  <a:srgbClr val="FFFFFF"/>
                </a:solidFill>
              </a:rPr>
              <a:t>Wir müssen bei den quantifizierbaren Standortfaktoren vorne liegen. </a:t>
            </a:r>
            <a:br>
              <a:rPr lang="de-DE" sz="2400" dirty="0">
                <a:solidFill>
                  <a:srgbClr val="FFFFFF"/>
                </a:solidFill>
              </a:rPr>
            </a:br>
            <a:br>
              <a:rPr lang="de-DE" sz="2400" dirty="0">
                <a:solidFill>
                  <a:srgbClr val="FFFFFF"/>
                </a:solidFill>
              </a:rPr>
            </a:br>
            <a:r>
              <a:rPr lang="de-DE" sz="2400" dirty="0">
                <a:solidFill>
                  <a:srgbClr val="FFFFFF"/>
                </a:solidFill>
              </a:rPr>
              <a:t>Dazu gehört, dass wir unsere gute Verkehrsanbindung verbessern, wir Flächen für Gewerbeansiedlung, aber auch Privatbauflächen zur Verfügung stellen. Wir müssen bei Steuern und Abgaben konkurrenzfähig sein.</a:t>
            </a:r>
          </a:p>
        </p:txBody>
      </p:sp>
    </p:spTree>
    <p:extLst>
      <p:ext uri="{BB962C8B-B14F-4D97-AF65-F5344CB8AC3E}">
        <p14:creationId xmlns:p14="http://schemas.microsoft.com/office/powerpoint/2010/main" val="138743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FD6CB46D-270C-AB58-4A93-104815C5AA53}"/>
              </a:ext>
            </a:extLst>
          </p:cNvPr>
          <p:cNvPicPr>
            <a:picLocks noChangeAspect="1"/>
          </p:cNvPicPr>
          <p:nvPr/>
        </p:nvPicPr>
        <p:blipFill rotWithShape="1">
          <a:blip r:embed="rId2">
            <a:alphaModFix amt="60000"/>
          </a:blip>
          <a:srcRect t="1707" b="6457"/>
          <a:stretch/>
        </p:blipFill>
        <p:spPr>
          <a:xfrm>
            <a:off x="-3049" y="10"/>
            <a:ext cx="12192001" cy="6857990"/>
          </a:xfrm>
          <a:prstGeom prst="rect">
            <a:avLst/>
          </a:prstGeom>
        </p:spPr>
      </p:pic>
      <p:sp>
        <p:nvSpPr>
          <p:cNvPr id="2" name="Titel 1">
            <a:extLst>
              <a:ext uri="{FF2B5EF4-FFF2-40B4-BE49-F238E27FC236}">
                <a16:creationId xmlns:a16="http://schemas.microsoft.com/office/drawing/2014/main" id="{1436235A-B77C-2AB3-20CF-BCB3D86142E1}"/>
              </a:ext>
            </a:extLst>
          </p:cNvPr>
          <p:cNvSpPr>
            <a:spLocks noGrp="1"/>
          </p:cNvSpPr>
          <p:nvPr>
            <p:ph type="title"/>
          </p:nvPr>
        </p:nvSpPr>
        <p:spPr>
          <a:xfrm>
            <a:off x="838199" y="557189"/>
            <a:ext cx="5155263" cy="5571899"/>
          </a:xfrm>
        </p:spPr>
        <p:txBody>
          <a:bodyPr>
            <a:normAutofit/>
          </a:bodyPr>
          <a:lstStyle/>
          <a:p>
            <a:r>
              <a:rPr lang="de-DE" sz="2400" dirty="0">
                <a:solidFill>
                  <a:srgbClr val="FFFFFF"/>
                </a:solidFill>
              </a:rPr>
              <a:t>Auch im weniger quantifizierbaren Bereich müssen wir punkten können. </a:t>
            </a:r>
            <a:br>
              <a:rPr lang="de-DE" sz="2400" dirty="0">
                <a:solidFill>
                  <a:srgbClr val="FFFFFF"/>
                </a:solidFill>
              </a:rPr>
            </a:br>
            <a:br>
              <a:rPr lang="de-DE" sz="2400" dirty="0">
                <a:solidFill>
                  <a:srgbClr val="FFFFFF"/>
                </a:solidFill>
              </a:rPr>
            </a:br>
            <a:r>
              <a:rPr lang="de-DE" sz="2400" dirty="0">
                <a:solidFill>
                  <a:srgbClr val="FFFFFF"/>
                </a:solidFill>
              </a:rPr>
              <a:t>Dazu gehört der Freizeitwert unserer Stadt, das Stadtbild, der Wohnwert, unser Kulturangebot, aber auch unser Image als Wirtschaftsstandort.</a:t>
            </a:r>
          </a:p>
        </p:txBody>
      </p:sp>
    </p:spTree>
    <p:extLst>
      <p:ext uri="{BB962C8B-B14F-4D97-AF65-F5344CB8AC3E}">
        <p14:creationId xmlns:p14="http://schemas.microsoft.com/office/powerpoint/2010/main" val="209055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1" name="Rectangle 308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D7274C12-49F3-20CF-7EFD-FDBA47DF38BB}"/>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2917" b="708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CAA34E4-9791-8B44-B4E1-96518D1F06AB}"/>
              </a:ext>
            </a:extLst>
          </p:cNvPr>
          <p:cNvSpPr>
            <a:spLocks noGrp="1"/>
          </p:cNvSpPr>
          <p:nvPr>
            <p:ph type="title"/>
          </p:nvPr>
        </p:nvSpPr>
        <p:spPr>
          <a:xfrm>
            <a:off x="838199" y="557189"/>
            <a:ext cx="6251370" cy="5571899"/>
          </a:xfrm>
        </p:spPr>
        <p:txBody>
          <a:bodyPr>
            <a:normAutofit/>
          </a:bodyPr>
          <a:lstStyle/>
          <a:p>
            <a:r>
              <a:rPr lang="de-DE" sz="2200" dirty="0">
                <a:solidFill>
                  <a:srgbClr val="FFFFFF"/>
                </a:solidFill>
              </a:rPr>
              <a:t>Bildungseinrichtungen und Schulen sind für unsere Stadt ein ganz besonders wichtiger Standortfaktor. Nur so werden wir ein Magnet für den Zuzug qualifizierter Menschen und für den Zuzug junger Familien. Von der Verfügbarkeit qualifizierter Arbeitnehmer aus unseren Bildungseinrichtungen hängt der Zuzug besonders leistungsstarker Unternehmen ab. </a:t>
            </a:r>
            <a:br>
              <a:rPr lang="de-DE" sz="2200" dirty="0">
                <a:solidFill>
                  <a:srgbClr val="FFFFFF"/>
                </a:solidFill>
              </a:rPr>
            </a:br>
            <a:br>
              <a:rPr lang="de-DE" sz="2200" dirty="0">
                <a:solidFill>
                  <a:srgbClr val="FFFFFF"/>
                </a:solidFill>
              </a:rPr>
            </a:br>
            <a:r>
              <a:rPr lang="de-DE" sz="2200" dirty="0">
                <a:solidFill>
                  <a:srgbClr val="FFFFFF"/>
                </a:solidFill>
              </a:rPr>
              <a:t>Bildungseinrichtungen und Schulen vermitteln Wissen, Können und Fertigkeiten. Das bedeutet für Lernende gute Berufsaussichten, für die Wirtschaft qualifizierte Arbeitskräfte und summa summarum eine florierende Wirtschaft.</a:t>
            </a:r>
            <a:br>
              <a:rPr lang="de-DE" dirty="0">
                <a:solidFill>
                  <a:srgbClr val="FFFFFF"/>
                </a:solidFill>
              </a:rPr>
            </a:br>
            <a:endParaRPr lang="de-DE" dirty="0">
              <a:solidFill>
                <a:srgbClr val="FFFFFF"/>
              </a:solidFill>
            </a:endParaRPr>
          </a:p>
        </p:txBody>
      </p:sp>
    </p:spTree>
    <p:extLst>
      <p:ext uri="{BB962C8B-B14F-4D97-AF65-F5344CB8AC3E}">
        <p14:creationId xmlns:p14="http://schemas.microsoft.com/office/powerpoint/2010/main" val="244059059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Breitbild</PresentationFormat>
  <Paragraphs>8</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PowerPoint-Präsentation</vt:lpstr>
      <vt:lpstr>Unsere Stadt muss attraktiver werden.</vt:lpstr>
      <vt:lpstr>PowerPoint-Präsentation</vt:lpstr>
      <vt:lpstr>Wir müssen bei den quantifizierbaren Standortfaktoren vorne liegen.   Dazu gehört, dass wir unsere gute Verkehrsanbindung verbessern, wir Flächen für Gewerbeansiedlung, aber auch Privatbauflächen zur Verfügung stellen. Wir müssen bei Steuern und Abgaben konkurrenzfähig sein.</vt:lpstr>
      <vt:lpstr>Auch im weniger quantifizierbaren Bereich müssen wir punkten können.   Dazu gehört der Freizeitwert unserer Stadt, das Stadtbild, der Wohnwert, unser Kulturangebot, aber auch unser Image als Wirtschaftsstandort.</vt:lpstr>
      <vt:lpstr>Bildungseinrichtungen und Schulen sind für unsere Stadt ein ganz besonders wichtiger Standortfaktor. Nur so werden wir ein Magnet für den Zuzug qualifizierter Menschen und für den Zuzug junger Familien. Von der Verfügbarkeit qualifizierter Arbeitnehmer aus unseren Bildungseinrichtungen hängt der Zuzug besonders leistungsstarker Unternehmen ab.   Bildungseinrichtungen und Schulen vermitteln Wissen, Können und Fertigkeiten. Das bedeutet für Lernende gute Berufsaussichten, für die Wirtschaft qualifizierte Arbeitskräfte und summa summarum eine florierende Wirtschaft.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RENATUS RIEGER Fraktionsvorsitzender</dc:title>
  <dc:creator>Uli-EDV Rieger Renatus</dc:creator>
  <cp:lastModifiedBy>Renatus Rieger</cp:lastModifiedBy>
  <cp:revision>10</cp:revision>
  <dcterms:created xsi:type="dcterms:W3CDTF">2023-03-16T15:35:44Z</dcterms:created>
  <dcterms:modified xsi:type="dcterms:W3CDTF">2023-04-28T18:41:51Z</dcterms:modified>
</cp:coreProperties>
</file>