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9" r:id="rId5"/>
    <p:sldId id="258"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1" d="100"/>
          <a:sy n="111" d="100"/>
        </p:scale>
        <p:origin x="22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95C02-6FC0-4E75-8436-453158B5B64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7B11CF4-66A3-1556-BAF0-E100EF5E4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268AF9C-DCAC-5A68-7B75-EE11047FFE8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6C498F2E-3AF0-2299-3C73-EAD622C10F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D2AAD-A577-1263-F6CB-C86CDED5AE9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8676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3DC73-F503-F23B-9693-E6B0CE47882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B4615A3-FDC6-6A92-38A7-C165C6A9E0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DA7277-9E8A-D489-AE54-22AB2DD533F6}"/>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B25A1606-33B9-862D-5B63-2F3F24AA69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6E4D68-6EAD-9827-CD88-F95D567860D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36557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F3DB1B-B2AD-DDCF-6FFA-BCDABF9740E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B07E097-88B0-4510-F7FF-B97E2649526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FAA3FE-FE5B-5DFC-AA6C-5EBA9631731A}"/>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4B9C089B-76D9-B73F-FAA7-8AE2690924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FF0A4-929B-6BA2-5AAB-CF6A9E772F8F}"/>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2105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494B-8B97-4E88-0993-A3E531D531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3B6E8E-BB8C-57EA-A86C-370D1725E92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4A2FED-4A02-D7A6-BF29-33F728B9D18C}"/>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3152E68F-CB98-D5E7-7D4F-14F26507C3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BA610-0777-6808-61FE-F07CB7519D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56144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AB4FA-665D-AA81-0DDB-CD1F9AA21F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493D501-EAB3-621E-9A9A-25576BA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77E4F0-5C7D-815F-BCB5-9B0952E9CDA5}"/>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03CF3EA3-62A1-2794-8170-581C3C3689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44AD9B-706C-8EA3-68FD-D2F002003E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9482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9A186-4FAC-90F2-F178-340F429540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9622E4-55E5-79D0-11D9-920A5D42081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688846-B6B3-175A-C461-CE42C8A7A0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D444709-E427-CAD2-DF6D-044FFDF66881}"/>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BCBC7C51-0511-11E3-989A-FC91D0A36B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4A223B-FA61-CAFE-0E1E-141D4DAA85CA}"/>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5575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4F5A6-E62D-A7E4-5490-3F3A65AAEB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ABAF1ED-F160-22D0-1F38-50B89B1D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2A5CEF8-0C0A-241F-68E0-0221C0FCF43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7C31F2-5A4B-FA7E-3C82-35EB3620F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D18C9B-335B-E86E-5DA0-F9F2F973EA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73B979C-D89A-EACC-7911-F92144DCE8E7}"/>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8" name="Fußzeilenplatzhalter 7">
            <a:extLst>
              <a:ext uri="{FF2B5EF4-FFF2-40B4-BE49-F238E27FC236}">
                <a16:creationId xmlns:a16="http://schemas.microsoft.com/office/drawing/2014/main" id="{6C52DF5A-6E4C-5431-4CB0-B8CEBB0A038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D354E36-ADA2-E214-7AC0-EEE78D8F5E37}"/>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72254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C41C1-E47C-4E21-1F6E-EB85E282D11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28E9649-CBD5-4F96-F829-36227D02E15D}"/>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4" name="Fußzeilenplatzhalter 3">
            <a:extLst>
              <a:ext uri="{FF2B5EF4-FFF2-40B4-BE49-F238E27FC236}">
                <a16:creationId xmlns:a16="http://schemas.microsoft.com/office/drawing/2014/main" id="{BA7847C1-2A2A-0A60-31C9-A4C5782D664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D7EE996-1631-24A5-A726-A814A6A1E78D}"/>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60128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6339C36-64CD-A75A-B976-558208341509}"/>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3" name="Fußzeilenplatzhalter 2">
            <a:extLst>
              <a:ext uri="{FF2B5EF4-FFF2-40B4-BE49-F238E27FC236}">
                <a16:creationId xmlns:a16="http://schemas.microsoft.com/office/drawing/2014/main" id="{3A0C71B7-1B59-B5AF-79B7-D46A91C0B7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1EFF720-E6BA-E32B-2A08-30F6154CA6D2}"/>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1534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5DAA0-91E3-C93D-9732-BCA2A45CDDE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D9CAC8-672D-35DC-DF84-BAF4C5EA6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82FEBA-806F-EF21-8852-0D0FA4CE0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AC74DB-36E1-1554-20C0-8EC1B7B64093}"/>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E3E1732C-CD6F-36A5-C405-9D11146A6C8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8CECE5-F79E-18A1-6D6A-81EFCA80C3E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413649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8655F-086E-979B-910B-585CB8ABA53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F5E0853-C750-3B71-93C8-CB4192AEA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86488D-5EB6-9E38-54BD-213BFB66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617086-2CCE-7BB2-2F59-01504565B52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34C6D3FE-FFDD-C453-F535-6B11DAD195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772BEF6-776D-ADB4-2244-EA9C0292BF5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48302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E749603-ACAA-AB20-FCB6-75F54DB666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342728-D19B-3F83-43DF-274CFECE3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1E9234-CA39-ADEC-1CF8-AD4BF0F97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A52B0E6A-9552-2298-24E3-4234AB9AA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D3CAA4D-3692-B4D5-BA69-212F61535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B66A9-C5E2-4BD1-A480-4A98918F6538}" type="slidenum">
              <a:rPr lang="de-DE" smtClean="0"/>
              <a:t>‹Nr.›</a:t>
            </a:fld>
            <a:endParaRPr lang="de-DE"/>
          </a:p>
        </p:txBody>
      </p:sp>
    </p:spTree>
    <p:extLst>
      <p:ext uri="{BB962C8B-B14F-4D97-AF65-F5344CB8AC3E}">
        <p14:creationId xmlns:p14="http://schemas.microsoft.com/office/powerpoint/2010/main" val="345684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D29CDC7-069F-8AD6-5AE3-65A0CF36EFDF}"/>
              </a:ext>
            </a:extLst>
          </p:cNvPr>
          <p:cNvPicPr>
            <a:picLocks noChangeAspect="1"/>
          </p:cNvPicPr>
          <p:nvPr/>
        </p:nvPicPr>
        <p:blipFill>
          <a:blip r:embed="rId2"/>
          <a:stretch>
            <a:fillRect/>
          </a:stretch>
        </p:blipFill>
        <p:spPr>
          <a:xfrm>
            <a:off x="1024500" y="0"/>
            <a:ext cx="10143000" cy="6858000"/>
          </a:xfrm>
          <a:prstGeom prst="rect">
            <a:avLst/>
          </a:prstGeom>
        </p:spPr>
      </p:pic>
    </p:spTree>
    <p:extLst>
      <p:ext uri="{BB962C8B-B14F-4D97-AF65-F5344CB8AC3E}">
        <p14:creationId xmlns:p14="http://schemas.microsoft.com/office/powerpoint/2010/main" val="8319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el 1">
            <a:extLst>
              <a:ext uri="{FF2B5EF4-FFF2-40B4-BE49-F238E27FC236}">
                <a16:creationId xmlns:a16="http://schemas.microsoft.com/office/drawing/2014/main" id="{AF1713F7-6F9E-AD15-7DC0-72D28A0C0F04}"/>
              </a:ext>
            </a:extLst>
          </p:cNvPr>
          <p:cNvSpPr>
            <a:spLocks noGrp="1"/>
          </p:cNvSpPr>
          <p:nvPr>
            <p:ph type="title"/>
          </p:nvPr>
        </p:nvSpPr>
        <p:spPr>
          <a:xfrm>
            <a:off x="838200" y="448721"/>
            <a:ext cx="4707671" cy="1225650"/>
          </a:xfrm>
        </p:spPr>
        <p:txBody>
          <a:bodyPr anchor="b">
            <a:normAutofit fontScale="90000"/>
          </a:bodyPr>
          <a:lstStyle/>
          <a:p>
            <a:br>
              <a:rPr lang="de-DE" sz="1500" dirty="0">
                <a:solidFill>
                  <a:schemeClr val="bg1"/>
                </a:solidFill>
              </a:rPr>
            </a:br>
            <a:br>
              <a:rPr lang="de-DE" sz="1500" dirty="0">
                <a:solidFill>
                  <a:schemeClr val="bg1"/>
                </a:solidFill>
              </a:rPr>
            </a:br>
            <a:br>
              <a:rPr lang="de-DE" sz="1500" dirty="0">
                <a:solidFill>
                  <a:schemeClr val="bg1"/>
                </a:solidFill>
              </a:rPr>
            </a:br>
            <a:br>
              <a:rPr lang="de-DE" sz="1500" dirty="0">
                <a:solidFill>
                  <a:schemeClr val="bg1"/>
                </a:solidFill>
              </a:rPr>
            </a:br>
            <a:r>
              <a:rPr lang="de-DE" sz="2800" dirty="0">
                <a:solidFill>
                  <a:schemeClr val="bg1"/>
                </a:solidFill>
              </a:rPr>
              <a:t>A40 nach Duisburg</a:t>
            </a:r>
          </a:p>
        </p:txBody>
      </p:sp>
      <p:cxnSp>
        <p:nvCxnSpPr>
          <p:cNvPr id="2064" name="Straight Connector 206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D1A5A04C-F5A5-07BC-CAEE-DE7BE2EA51BA}"/>
              </a:ext>
            </a:extLst>
          </p:cNvPr>
          <p:cNvSpPr>
            <a:spLocks noGrp="1"/>
          </p:cNvSpPr>
          <p:nvPr>
            <p:ph idx="1"/>
          </p:nvPr>
        </p:nvSpPr>
        <p:spPr>
          <a:xfrm>
            <a:off x="897769" y="1909192"/>
            <a:ext cx="4586513" cy="3647710"/>
          </a:xfrm>
        </p:spPr>
        <p:txBody>
          <a:bodyPr>
            <a:normAutofit/>
          </a:bodyPr>
          <a:lstStyle/>
          <a:p>
            <a:pPr marL="0" indent="0">
              <a:buNone/>
            </a:pPr>
            <a:r>
              <a:rPr lang="de-DE" sz="1700">
                <a:solidFill>
                  <a:schemeClr val="bg1"/>
                </a:solidFill>
              </a:rPr>
              <a:t>Dieses Stauproblem wird absehbar wohl durch die Fertigstellung der neuen Autobahnbrücke Neuenkamp gelöst werden. </a:t>
            </a:r>
          </a:p>
          <a:p>
            <a:pPr marL="0" indent="0">
              <a:buNone/>
            </a:pPr>
            <a:r>
              <a:rPr lang="de-DE" sz="1700">
                <a:solidFill>
                  <a:schemeClr val="bg1"/>
                </a:solidFill>
              </a:rPr>
              <a:t>Moers verfügt über drei Möglichkeiten, Duisburg Hauptbahnhof mit öffentlichen Verkehrsmitteln zu erreichen:</a:t>
            </a:r>
          </a:p>
          <a:p>
            <a:r>
              <a:rPr lang="de-DE" sz="1700">
                <a:solidFill>
                  <a:schemeClr val="bg1"/>
                </a:solidFill>
              </a:rPr>
              <a:t>Es gibt zwei Schnellbusverbindungen, die den Duisburger Hauptbahnhof in spätestens 25 Minuten erreichen (SB 10 aus Hülsdonk und SB 30 vom Königlichen Hof). </a:t>
            </a:r>
          </a:p>
          <a:p>
            <a:r>
              <a:rPr lang="de-DE" sz="1700">
                <a:solidFill>
                  <a:schemeClr val="bg1"/>
                </a:solidFill>
              </a:rPr>
              <a:t>Dazu gibt es eine Zugverbindung, mit der man in ganzen 18 Minuten vom Moerser Bahnhof nach Duisburg kommt. </a:t>
            </a:r>
          </a:p>
        </p:txBody>
      </p:sp>
      <p:cxnSp>
        <p:nvCxnSpPr>
          <p:cNvPr id="2066" name="Straight Connector 206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undefined">
            <a:extLst>
              <a:ext uri="{FF2B5EF4-FFF2-40B4-BE49-F238E27FC236}">
                <a16:creationId xmlns:a16="http://schemas.microsoft.com/office/drawing/2014/main" id="{80EE8A94-60B8-6C7B-8D7D-BF1B75C909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47" r="1" b="1564"/>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7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DFACA805-30DC-397E-D541-8D3BC974DF20}"/>
              </a:ext>
            </a:extLst>
          </p:cNvPr>
          <p:cNvSpPr>
            <a:spLocks noGrp="1"/>
          </p:cNvSpPr>
          <p:nvPr>
            <p:ph type="ctrTitle"/>
          </p:nvPr>
        </p:nvSpPr>
        <p:spPr>
          <a:xfrm>
            <a:off x="797987" y="1093546"/>
            <a:ext cx="4412021" cy="4388203"/>
          </a:xfrm>
        </p:spPr>
        <p:txBody>
          <a:bodyPr anchor="b">
            <a:noAutofit/>
          </a:bodyPr>
          <a:lstStyle/>
          <a:p>
            <a:pPr algn="l"/>
            <a:r>
              <a:rPr lang="de-DE" sz="2200" dirty="0">
                <a:solidFill>
                  <a:srgbClr val="FFFFFF"/>
                </a:solidFill>
              </a:rPr>
              <a:t>Aus Moerser Sicht gibt es keinen Grund, über eine Zugverbindung nachzudenken, die nach Vluyn geht. </a:t>
            </a:r>
            <a:br>
              <a:rPr lang="de-DE" sz="2200" dirty="0">
                <a:solidFill>
                  <a:srgbClr val="FFFFFF"/>
                </a:solidFill>
              </a:rPr>
            </a:br>
            <a:br>
              <a:rPr lang="de-DE" sz="2200" dirty="0">
                <a:solidFill>
                  <a:srgbClr val="FFFFFF"/>
                </a:solidFill>
              </a:rPr>
            </a:br>
            <a:r>
              <a:rPr lang="de-DE" sz="2200" dirty="0">
                <a:solidFill>
                  <a:srgbClr val="FFFFFF"/>
                </a:solidFill>
              </a:rPr>
              <a:t>Die Investition in die Bahnstrecke, die seit 1968 keinen Personenverkehr mehr gehabt hat, macht aus Moerser Sicht keinen Sinn. Sie verursacht lediglich zusätzliche Kosten. </a:t>
            </a:r>
            <a:br>
              <a:rPr lang="de-DE" sz="2200" dirty="0">
                <a:solidFill>
                  <a:srgbClr val="FFFFFF"/>
                </a:solidFill>
              </a:rPr>
            </a:br>
            <a:br>
              <a:rPr lang="de-DE" sz="2200" dirty="0">
                <a:solidFill>
                  <a:srgbClr val="FFFFFF"/>
                </a:solidFill>
              </a:rPr>
            </a:br>
            <a:r>
              <a:rPr lang="de-DE" sz="2200" dirty="0">
                <a:solidFill>
                  <a:srgbClr val="FFFFFF"/>
                </a:solidFill>
              </a:rPr>
              <a:t>Ob es aus Vluyner Sicht Sinn macht, sollte die Nachbarstadt entscheiden, die sämtliche Kosten tragen sollte.</a:t>
            </a:r>
          </a:p>
        </p:txBody>
      </p:sp>
      <p:pic>
        <p:nvPicPr>
          <p:cNvPr id="2" name="Grafik 1">
            <a:extLst>
              <a:ext uri="{FF2B5EF4-FFF2-40B4-BE49-F238E27FC236}">
                <a16:creationId xmlns:a16="http://schemas.microsoft.com/office/drawing/2014/main" id="{7EB0FC8F-D100-FAEE-9983-1C5286EAB02E}"/>
              </a:ext>
            </a:extLst>
          </p:cNvPr>
          <p:cNvPicPr>
            <a:picLocks noChangeAspect="1"/>
          </p:cNvPicPr>
          <p:nvPr/>
        </p:nvPicPr>
        <p:blipFill rotWithShape="1">
          <a:blip r:embed="rId2"/>
          <a:srcRect r="1764" b="1"/>
          <a:stretch/>
        </p:blipFill>
        <p:spPr>
          <a:xfrm>
            <a:off x="6096000" y="1865353"/>
            <a:ext cx="5608320" cy="3082843"/>
          </a:xfrm>
          <a:prstGeom prst="rect">
            <a:avLst/>
          </a:prstGeom>
        </p:spPr>
      </p:pic>
      <p:sp>
        <p:nvSpPr>
          <p:cNvPr id="3" name="Untertitel 2">
            <a:extLst>
              <a:ext uri="{FF2B5EF4-FFF2-40B4-BE49-F238E27FC236}">
                <a16:creationId xmlns:a16="http://schemas.microsoft.com/office/drawing/2014/main" id="{8C146B5F-1369-50B5-2BD5-6F87472D7592}"/>
              </a:ext>
            </a:extLst>
          </p:cNvPr>
          <p:cNvSpPr>
            <a:spLocks noGrp="1"/>
          </p:cNvSpPr>
          <p:nvPr>
            <p:ph type="subTitle" idx="1"/>
          </p:nvPr>
        </p:nvSpPr>
        <p:spPr>
          <a:xfrm>
            <a:off x="6007232" y="5150187"/>
            <a:ext cx="5756975" cy="1375145"/>
          </a:xfrm>
        </p:spPr>
        <p:txBody>
          <a:bodyPr vert="horz" lIns="91440" tIns="45720" rIns="91440" bIns="45720" rtlCol="0">
            <a:normAutofit/>
          </a:bodyPr>
          <a:lstStyle/>
          <a:p>
            <a:pPr algn="just">
              <a:spcAft>
                <a:spcPts val="800"/>
              </a:spcAft>
            </a:pPr>
            <a:r>
              <a:rPr lang="de-DE" sz="1000" kern="100" dirty="0">
                <a:effectLst/>
                <a:latin typeface="Bitter" pitchFamily="2" charset="0"/>
                <a:ea typeface="Calibri" panose="020F0502020204030204" pitchFamily="34" charset="0"/>
                <a:cs typeface="Arial" panose="020B0604020202020204" pitchFamily="34" charset="0"/>
              </a:rPr>
              <a:t>Bild: </a:t>
            </a:r>
          </a:p>
          <a:p>
            <a:pPr algn="just">
              <a:spcAft>
                <a:spcPts val="800"/>
              </a:spcAft>
            </a:pPr>
            <a:r>
              <a:rPr lang="de-DE" sz="1000" kern="100" dirty="0">
                <a:latin typeface="Bitter" pitchFamily="2" charset="0"/>
                <a:ea typeface="Calibri" panose="020F0502020204030204" pitchFamily="34" charset="0"/>
                <a:cs typeface="Arial" panose="020B0604020202020204" pitchFamily="34" charset="0"/>
              </a:rPr>
              <a:t>Die </a:t>
            </a:r>
            <a:r>
              <a:rPr lang="de-DE" sz="1000" kern="100" dirty="0">
                <a:effectLst/>
                <a:latin typeface="Bitter" pitchFamily="2" charset="0"/>
                <a:ea typeface="Calibri" panose="020F0502020204030204" pitchFamily="34" charset="0"/>
                <a:cs typeface="Arial" panose="020B0604020202020204" pitchFamily="34" charset="0"/>
              </a:rPr>
              <a:t>Moerser Kreisbahn fuhr im Personenverkehr bis 1968 von Moers über Vluyn bis Hoerstgen-Sevelen. Gut besetzt war sie nie, berichten alte Moerser. Die Linie konnte jedoch Fahrradausflügler bis fast nach Geldern bringen. Von dort war es dann nicht weit bis zur holländischen Grenze. </a:t>
            </a:r>
            <a:endParaRPr lang="en-US" sz="1000" dirty="0">
              <a:solidFill>
                <a:srgbClr val="FFFFFF"/>
              </a:solidFill>
            </a:endParaRPr>
          </a:p>
        </p:txBody>
      </p:sp>
    </p:spTree>
    <p:extLst>
      <p:ext uri="{BB962C8B-B14F-4D97-AF65-F5344CB8AC3E}">
        <p14:creationId xmlns:p14="http://schemas.microsoft.com/office/powerpoint/2010/main" val="415300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au nach Unfall auf A57 bei Krefeld">
            <a:extLst>
              <a:ext uri="{FF2B5EF4-FFF2-40B4-BE49-F238E27FC236}">
                <a16:creationId xmlns:a16="http://schemas.microsoft.com/office/drawing/2014/main" id="{81B605D8-2FBC-7A07-D14D-7237DD2CC5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1854" b="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80E7EBD-C125-DBC8-9EC3-7D5589FAC6D6}"/>
              </a:ext>
            </a:extLst>
          </p:cNvPr>
          <p:cNvSpPr>
            <a:spLocks noGrp="1"/>
          </p:cNvSpPr>
          <p:nvPr>
            <p:ph type="title"/>
          </p:nvPr>
        </p:nvSpPr>
        <p:spPr>
          <a:xfrm>
            <a:off x="371094" y="1161288"/>
            <a:ext cx="3438144" cy="1124712"/>
          </a:xfrm>
        </p:spPr>
        <p:txBody>
          <a:bodyPr anchor="b">
            <a:normAutofit/>
          </a:bodyPr>
          <a:lstStyle/>
          <a:p>
            <a:r>
              <a:rPr lang="de-DE" sz="2800" dirty="0"/>
              <a:t>A57 nach Düsseldorf</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A32EA3AE-5D8B-B119-C782-48F1E0EDB2F1}"/>
              </a:ext>
            </a:extLst>
          </p:cNvPr>
          <p:cNvSpPr>
            <a:spLocks noGrp="1"/>
          </p:cNvSpPr>
          <p:nvPr>
            <p:ph idx="1"/>
          </p:nvPr>
        </p:nvSpPr>
        <p:spPr>
          <a:xfrm>
            <a:off x="371093" y="2718054"/>
            <a:ext cx="5348219" cy="3207258"/>
          </a:xfrm>
        </p:spPr>
        <p:txBody>
          <a:bodyPr anchor="t">
            <a:normAutofit/>
          </a:bodyPr>
          <a:lstStyle/>
          <a:p>
            <a:pPr marL="0" indent="0">
              <a:buNone/>
            </a:pPr>
            <a:r>
              <a:rPr lang="de-DE" sz="1700" dirty="0"/>
              <a:t>Dieses Stauproblem bleibt weiterhin ungelöst. Jeden Tag gibt es kilometerlange Staus auf der A57 nach Düsseldorf. </a:t>
            </a:r>
          </a:p>
          <a:p>
            <a:pPr marL="0" indent="0">
              <a:buNone/>
            </a:pPr>
            <a:r>
              <a:rPr lang="de-DE" sz="1700" dirty="0"/>
              <a:t>Aus einer Autofahrt, die eigentlich 35 Minuten dauern sollte, werden meist 1 Stunde 20 Minuten. Das ist untragbar. </a:t>
            </a:r>
          </a:p>
          <a:p>
            <a:pPr marL="0" indent="0">
              <a:buNone/>
            </a:pPr>
            <a:r>
              <a:rPr lang="de-DE" sz="1700" dirty="0"/>
              <a:t>Alternativen mit öffentlichen Verkehrsmitteln gibt es von Moers aus wenig. Die einzige Verbindung ist rechtsrheinisch und führt über Duisburg. Mit der Regionalbahn kann man dann Düsseldorf in 1 Stunde 20 Minuten erreichen, wenn man den richtigen Zug erwischt. Das halten wir für nicht attraktiv genug. </a:t>
            </a:r>
          </a:p>
        </p:txBody>
      </p:sp>
    </p:spTree>
    <p:extLst>
      <p:ext uri="{BB962C8B-B14F-4D97-AF65-F5344CB8AC3E}">
        <p14:creationId xmlns:p14="http://schemas.microsoft.com/office/powerpoint/2010/main" val="30450574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DA4B0A9-73CC-FCDA-3478-7ABC9E5D2B39}"/>
              </a:ext>
            </a:extLst>
          </p:cNvPr>
          <p:cNvSpPr>
            <a:spLocks noGrp="1"/>
          </p:cNvSpPr>
          <p:nvPr>
            <p:ph type="ctrTitle"/>
          </p:nvPr>
        </p:nvSpPr>
        <p:spPr>
          <a:xfrm>
            <a:off x="427790" y="489878"/>
            <a:ext cx="4999843" cy="5792930"/>
          </a:xfrm>
        </p:spPr>
        <p:txBody>
          <a:bodyPr vert="horz" lIns="91440" tIns="45720" rIns="91440" bIns="45720" rtlCol="0" anchor="b">
            <a:normAutofit fontScale="90000"/>
          </a:bodyPr>
          <a:lstStyle/>
          <a:p>
            <a:pPr algn="l"/>
            <a:r>
              <a:rPr lang="de-DE" sz="2400" dirty="0">
                <a:solidFill>
                  <a:srgbClr val="FFFFFF"/>
                </a:solidFill>
              </a:rPr>
              <a:t>Ähnlich wie bei der „Bimmelbahn nach Vluyn“ könnte man hier eine Anleihe an Ideen aus der Vergangenheit machen.</a:t>
            </a:r>
            <a:br>
              <a:rPr lang="de-DE" sz="2400" dirty="0">
                <a:solidFill>
                  <a:srgbClr val="FFFFFF"/>
                </a:solidFill>
              </a:rPr>
            </a:br>
            <a:br>
              <a:rPr lang="de-DE" sz="2400" dirty="0">
                <a:solidFill>
                  <a:srgbClr val="FFFFFF"/>
                </a:solidFill>
              </a:rPr>
            </a:br>
            <a:r>
              <a:rPr lang="de-DE" sz="2400" dirty="0">
                <a:solidFill>
                  <a:srgbClr val="FFFFFF"/>
                </a:solidFill>
              </a:rPr>
              <a:t>Schließlich konnte man mit der Straßen-bahnlinie 12 bis November 1963 von Moers nach Düsseldorf fahren. </a:t>
            </a:r>
            <a:br>
              <a:rPr lang="de-DE" sz="2400" dirty="0">
                <a:solidFill>
                  <a:srgbClr val="FFFFFF"/>
                </a:solidFill>
              </a:rPr>
            </a:br>
            <a:br>
              <a:rPr lang="de-DE" sz="2400" dirty="0">
                <a:solidFill>
                  <a:srgbClr val="FFFFFF"/>
                </a:solidFill>
              </a:rPr>
            </a:br>
            <a:r>
              <a:rPr lang="de-DE" sz="2400" dirty="0">
                <a:solidFill>
                  <a:srgbClr val="FFFFFF"/>
                </a:solidFill>
              </a:rPr>
              <a:t>Die Straßenbahn gibt es heute noch. Sie hört allerdings in Elfrath an der Grenze zu Moers auf. </a:t>
            </a:r>
            <a:br>
              <a:rPr lang="de-DE" sz="2400" dirty="0">
                <a:solidFill>
                  <a:srgbClr val="FFFFFF"/>
                </a:solidFill>
              </a:rPr>
            </a:br>
            <a:br>
              <a:rPr lang="de-DE" sz="2400" dirty="0">
                <a:solidFill>
                  <a:srgbClr val="FFFFFF"/>
                </a:solidFill>
              </a:rPr>
            </a:br>
            <a:r>
              <a:rPr lang="de-DE" sz="2400" dirty="0">
                <a:solidFill>
                  <a:srgbClr val="FFFFFF"/>
                </a:solidFill>
              </a:rPr>
              <a:t>Mit einer Verbindung bis zum Autobahn-kreuz Moers und einer Fahrtzeit von dort bis Düsseldorf von nicht mehr als 45 Minuten wäre das sicher ein Angebot, was viele Pendler überzeugen könnte, das neue Angebot zu nutzen</a:t>
            </a:r>
            <a:r>
              <a:rPr lang="de-DE" sz="2000" dirty="0">
                <a:solidFill>
                  <a:srgbClr val="FFFFFF"/>
                </a:solidFill>
              </a:rPr>
              <a:t>.</a:t>
            </a:r>
            <a:endParaRPr lang="en-US" sz="2000" dirty="0">
              <a:solidFill>
                <a:srgbClr val="FFFFFF"/>
              </a:solidFill>
            </a:endParaRPr>
          </a:p>
        </p:txBody>
      </p:sp>
      <p:sp>
        <p:nvSpPr>
          <p:cNvPr id="3" name="Untertitel 2">
            <a:extLst>
              <a:ext uri="{FF2B5EF4-FFF2-40B4-BE49-F238E27FC236}">
                <a16:creationId xmlns:a16="http://schemas.microsoft.com/office/drawing/2014/main" id="{1D822240-C7E3-DF02-31E5-2AC7F7D8E6D7}"/>
              </a:ext>
            </a:extLst>
          </p:cNvPr>
          <p:cNvSpPr>
            <a:spLocks noGrp="1"/>
          </p:cNvSpPr>
          <p:nvPr>
            <p:ph type="subTitle" idx="1"/>
          </p:nvPr>
        </p:nvSpPr>
        <p:spPr>
          <a:xfrm>
            <a:off x="5898210" y="4919434"/>
            <a:ext cx="5896830" cy="1375145"/>
          </a:xfrm>
        </p:spPr>
        <p:txBody>
          <a:bodyPr vert="horz" lIns="91440" tIns="45720" rIns="91440" bIns="45720" rtlCol="0">
            <a:normAutofit/>
          </a:bodyPr>
          <a:lstStyle/>
          <a:p>
            <a:pPr algn="just">
              <a:spcAft>
                <a:spcPts val="800"/>
              </a:spcAft>
            </a:pPr>
            <a:r>
              <a:rPr lang="de-DE" sz="1100" kern="100" dirty="0">
                <a:effectLst/>
                <a:latin typeface="Bitter" pitchFamily="2" charset="0"/>
                <a:ea typeface="Calibri" panose="020F0502020204030204" pitchFamily="34" charset="0"/>
                <a:cs typeface="Arial" panose="020B0604020202020204" pitchFamily="34" charset="0"/>
              </a:rPr>
              <a:t>Bild: </a:t>
            </a:r>
          </a:p>
          <a:p>
            <a:pPr algn="just">
              <a:spcAft>
                <a:spcPts val="800"/>
              </a:spcAft>
            </a:pPr>
            <a:r>
              <a:rPr lang="de-DE" sz="1100" kern="100" dirty="0">
                <a:effectLst/>
                <a:latin typeface="Bitter" pitchFamily="2" charset="0"/>
                <a:ea typeface="Calibri" panose="020F0502020204030204" pitchFamily="34" charset="0"/>
                <a:cs typeface="Arial" panose="020B0604020202020204" pitchFamily="34" charset="0"/>
              </a:rPr>
              <a:t>Die Moerser Straßenbahn Linie 12 bei ihrer Abschiedsfahrt am 2.11.1963, die Aufnahme wurde auf dem heutigen Sperlingsweg vor der Kreuzung Biefang, vor dem Haus Schwanenring 29 gemacht, das weiße Haus hinter der Bahn ist Rotkehlchenweg 12; die Straßenbahn war bis zum letzten Tag gut besetzt.</a:t>
            </a:r>
            <a:endParaRPr lang="de-DE" sz="1100" kern="100" dirty="0">
              <a:effectLst/>
              <a:latin typeface="Calibri" panose="020F0502020204030204" pitchFamily="34" charset="0"/>
              <a:ea typeface="Calibri" panose="020F0502020204030204" pitchFamily="34" charset="0"/>
              <a:cs typeface="Arial" panose="020B0604020202020204" pitchFamily="34" charset="0"/>
            </a:endParaRPr>
          </a:p>
          <a:p>
            <a:pPr indent="-228600" algn="r">
              <a:buFont typeface="Arial" panose="020B0604020202020204" pitchFamily="34" charset="0"/>
              <a:buChar char="•"/>
            </a:pPr>
            <a:endParaRPr lang="en-US" sz="1300" dirty="0">
              <a:solidFill>
                <a:srgbClr val="FFFFFF"/>
              </a:solidFill>
            </a:endParaRPr>
          </a:p>
        </p:txBody>
      </p:sp>
      <p:pic>
        <p:nvPicPr>
          <p:cNvPr id="5" name="Grafik 4" descr="Ein Bild, das Gras, Himmel, draußen, Transport enthält.&#10;&#10;Automatisch generierte Beschreibung">
            <a:extLst>
              <a:ext uri="{FF2B5EF4-FFF2-40B4-BE49-F238E27FC236}">
                <a16:creationId xmlns:a16="http://schemas.microsoft.com/office/drawing/2014/main" id="{61588157-8713-E1D2-5837-4E73EF93AD08}"/>
              </a:ext>
            </a:extLst>
          </p:cNvPr>
          <p:cNvPicPr>
            <a:picLocks noChangeAspect="1"/>
          </p:cNvPicPr>
          <p:nvPr/>
        </p:nvPicPr>
        <p:blipFill rotWithShape="1">
          <a:blip r:embed="rId2"/>
          <a:srcRect t="21310" r="-1" b="1975"/>
          <a:stretch/>
        </p:blipFill>
        <p:spPr>
          <a:xfrm>
            <a:off x="5898211" y="2261071"/>
            <a:ext cx="5896830" cy="2250544"/>
          </a:xfrm>
          <a:prstGeom prst="rect">
            <a:avLst/>
          </a:prstGeom>
        </p:spPr>
      </p:pic>
    </p:spTree>
    <p:extLst>
      <p:ext uri="{BB962C8B-B14F-4D97-AF65-F5344CB8AC3E}">
        <p14:creationId xmlns:p14="http://schemas.microsoft.com/office/powerpoint/2010/main" val="13632543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Breitbild</PresentationFormat>
  <Paragraphs>15</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Arial</vt:lpstr>
      <vt:lpstr>Bitter</vt:lpstr>
      <vt:lpstr>Calibri</vt:lpstr>
      <vt:lpstr>Calibri Light</vt:lpstr>
      <vt:lpstr>Office</vt:lpstr>
      <vt:lpstr>PowerPoint-Präsentation</vt:lpstr>
      <vt:lpstr>    A40 nach Duisburg</vt:lpstr>
      <vt:lpstr>Aus Moerser Sicht gibt es keinen Grund, über eine Zugverbindung nachzudenken, die nach Vluyn geht.   Die Investition in die Bahnstrecke, die seit 1968 keinen Personenverkehr mehr gehabt hat, macht aus Moerser Sicht keinen Sinn. Sie verursacht lediglich zusätzliche Kosten.   Ob es aus Vluyner Sicht Sinn macht, sollte die Nachbarstadt entscheiden, die sämtliche Kosten tragen sollte.</vt:lpstr>
      <vt:lpstr>A57 nach Düsseldorf</vt:lpstr>
      <vt:lpstr>Ähnlich wie bei der „Bimmelbahn nach Vluyn“ könnte man hier eine Anleihe an Ideen aus der Vergangenheit machen.  Schließlich konnte man mit der Straßen-bahnlinie 12 bis November 1963 von Moers nach Düsseldorf fahren.   Die Straßenbahn gibt es heute noch. Sie hört allerdings in Elfrath an der Grenze zu Moers auf.   Mit einer Verbindung bis zum Autobahn-kreuz Moers und einer Fahrtzeit von dort bis Düsseldorf von nicht mehr als 45 Minuten wäre das sicher ein Angebot, was viele Pendler überzeugen könnte, das neue Angebot zu nutzen.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RENATUS RIEGER Fraktionsvorsitzender</dc:title>
  <dc:creator>Uli-EDV Rieger Renatus</dc:creator>
  <cp:lastModifiedBy>Renatus Rieger</cp:lastModifiedBy>
  <cp:revision>8</cp:revision>
  <dcterms:created xsi:type="dcterms:W3CDTF">2023-03-16T15:35:44Z</dcterms:created>
  <dcterms:modified xsi:type="dcterms:W3CDTF">2023-04-28T16:50:26Z</dcterms:modified>
</cp:coreProperties>
</file>