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60" r:id="rId4"/>
    <p:sldId id="257" r:id="rId5"/>
    <p:sldId id="261" r:id="rId6"/>
    <p:sldId id="262"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11" d="100"/>
          <a:sy n="111" d="100"/>
        </p:scale>
        <p:origin x="22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095C02-6FC0-4E75-8436-453158B5B64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7B11CF4-66A3-1556-BAF0-E100EF5E4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268AF9C-DCAC-5A68-7B75-EE11047FFE82}"/>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5" name="Fußzeilenplatzhalter 4">
            <a:extLst>
              <a:ext uri="{FF2B5EF4-FFF2-40B4-BE49-F238E27FC236}">
                <a16:creationId xmlns:a16="http://schemas.microsoft.com/office/drawing/2014/main" id="{6C498F2E-3AF0-2299-3C73-EAD622C10FB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AD2AAD-A577-1263-F6CB-C86CDED5AE91}"/>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258676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3DC73-F503-F23B-9693-E6B0CE47882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B4615A3-FDC6-6A92-38A7-C165C6A9E08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2DA7277-9E8A-D489-AE54-22AB2DD533F6}"/>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5" name="Fußzeilenplatzhalter 4">
            <a:extLst>
              <a:ext uri="{FF2B5EF4-FFF2-40B4-BE49-F238E27FC236}">
                <a16:creationId xmlns:a16="http://schemas.microsoft.com/office/drawing/2014/main" id="{B25A1606-33B9-862D-5B63-2F3F24AA693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36E4D68-6EAD-9827-CD88-F95D567860D1}"/>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3365573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9F3DB1B-B2AD-DDCF-6FFA-BCDABF9740E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B07E097-88B0-4510-F7FF-B97E2649526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EFAA3FE-FE5B-5DFC-AA6C-5EBA9631731A}"/>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5" name="Fußzeilenplatzhalter 4">
            <a:extLst>
              <a:ext uri="{FF2B5EF4-FFF2-40B4-BE49-F238E27FC236}">
                <a16:creationId xmlns:a16="http://schemas.microsoft.com/office/drawing/2014/main" id="{4B9C089B-76D9-B73F-FAA7-8AE26909244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E8FF0A4-929B-6BA2-5AAB-CF6A9E772F8F}"/>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321051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EF494B-8B97-4E88-0993-A3E531D5317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03B6E8E-BB8C-57EA-A86C-370D1725E92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74A2FED-4A02-D7A6-BF29-33F728B9D18C}"/>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5" name="Fußzeilenplatzhalter 4">
            <a:extLst>
              <a:ext uri="{FF2B5EF4-FFF2-40B4-BE49-F238E27FC236}">
                <a16:creationId xmlns:a16="http://schemas.microsoft.com/office/drawing/2014/main" id="{3152E68F-CB98-D5E7-7D4F-14F26507C37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2BA610-0777-6808-61FE-F07CB7519DB4}"/>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356144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4AB4FA-665D-AA81-0DDB-CD1F9AA21F3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493D501-EAB3-621E-9A9A-25576BAAB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077E4F0-5C7D-815F-BCB5-9B0952E9CDA5}"/>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5" name="Fußzeilenplatzhalter 4">
            <a:extLst>
              <a:ext uri="{FF2B5EF4-FFF2-40B4-BE49-F238E27FC236}">
                <a16:creationId xmlns:a16="http://schemas.microsoft.com/office/drawing/2014/main" id="{03CF3EA3-62A1-2794-8170-581C3C3689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44AD9B-706C-8EA3-68FD-D2F002003EB4}"/>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294822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9A186-4FAC-90F2-F178-340F4295406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A9622E4-55E5-79D0-11D9-920A5D42081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7688846-B6B3-175A-C461-CE42C8A7A0F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D444709-E427-CAD2-DF6D-044FFDF66881}"/>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6" name="Fußzeilenplatzhalter 5">
            <a:extLst>
              <a:ext uri="{FF2B5EF4-FFF2-40B4-BE49-F238E27FC236}">
                <a16:creationId xmlns:a16="http://schemas.microsoft.com/office/drawing/2014/main" id="{BCBC7C51-0511-11E3-989A-FC91D0A36B0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54A223B-FA61-CAFE-0E1E-141D4DAA85CA}"/>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255575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04F5A6-E62D-A7E4-5490-3F3A65AAEB9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ABAF1ED-F160-22D0-1F38-50B89B1D4A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2A5CEF8-0C0A-241F-68E0-0221C0FCF43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97C31F2-5A4B-FA7E-3C82-35EB3620F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2D18C9B-335B-E86E-5DA0-F9F2F973EA2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73B979C-D89A-EACC-7911-F92144DCE8E7}"/>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8" name="Fußzeilenplatzhalter 7">
            <a:extLst>
              <a:ext uri="{FF2B5EF4-FFF2-40B4-BE49-F238E27FC236}">
                <a16:creationId xmlns:a16="http://schemas.microsoft.com/office/drawing/2014/main" id="{6C52DF5A-6E4C-5431-4CB0-B8CEBB0A038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D354E36-ADA2-E214-7AC0-EEE78D8F5E37}"/>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372254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C41C1-E47C-4E21-1F6E-EB85E282D11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28E9649-CBD5-4F96-F829-36227D02E15D}"/>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4" name="Fußzeilenplatzhalter 3">
            <a:extLst>
              <a:ext uri="{FF2B5EF4-FFF2-40B4-BE49-F238E27FC236}">
                <a16:creationId xmlns:a16="http://schemas.microsoft.com/office/drawing/2014/main" id="{BA7847C1-2A2A-0A60-31C9-A4C5782D664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D7EE996-1631-24A5-A726-A814A6A1E78D}"/>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360128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6339C36-64CD-A75A-B976-558208341509}"/>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3" name="Fußzeilenplatzhalter 2">
            <a:extLst>
              <a:ext uri="{FF2B5EF4-FFF2-40B4-BE49-F238E27FC236}">
                <a16:creationId xmlns:a16="http://schemas.microsoft.com/office/drawing/2014/main" id="{3A0C71B7-1B59-B5AF-79B7-D46A91C0B75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1EFF720-E6BA-E32B-2A08-30F6154CA6D2}"/>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153419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5DAA0-91E3-C93D-9732-BCA2A45CDDE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7D9CAC8-672D-35DC-DF84-BAF4C5EA6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682FEBA-806F-EF21-8852-0D0FA4CE0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2AC74DB-36E1-1554-20C0-8EC1B7B64093}"/>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6" name="Fußzeilenplatzhalter 5">
            <a:extLst>
              <a:ext uri="{FF2B5EF4-FFF2-40B4-BE49-F238E27FC236}">
                <a16:creationId xmlns:a16="http://schemas.microsoft.com/office/drawing/2014/main" id="{E3E1732C-CD6F-36A5-C405-9D11146A6C8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58CECE5-F79E-18A1-6D6A-81EFCA80C3E1}"/>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413649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8655F-086E-979B-910B-585CB8ABA53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F5E0853-C750-3B71-93C8-CB4192AEA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086488D-5EB6-9E38-54BD-213BFB667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5617086-2CCE-7BB2-2F59-01504565B522}"/>
              </a:ext>
            </a:extLst>
          </p:cNvPr>
          <p:cNvSpPr>
            <a:spLocks noGrp="1"/>
          </p:cNvSpPr>
          <p:nvPr>
            <p:ph type="dt" sz="half" idx="10"/>
          </p:nvPr>
        </p:nvSpPr>
        <p:spPr/>
        <p:txBody>
          <a:bodyPr/>
          <a:lstStyle/>
          <a:p>
            <a:fld id="{1187A469-623F-4FDF-A79B-7DA52840C862}" type="datetimeFigureOut">
              <a:rPr lang="de-DE" smtClean="0"/>
              <a:t>27.04.2023</a:t>
            </a:fld>
            <a:endParaRPr lang="de-DE"/>
          </a:p>
        </p:txBody>
      </p:sp>
      <p:sp>
        <p:nvSpPr>
          <p:cNvPr id="6" name="Fußzeilenplatzhalter 5">
            <a:extLst>
              <a:ext uri="{FF2B5EF4-FFF2-40B4-BE49-F238E27FC236}">
                <a16:creationId xmlns:a16="http://schemas.microsoft.com/office/drawing/2014/main" id="{34C6D3FE-FFDD-C453-F535-6B11DAD1959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72BEF6-776D-ADB4-2244-EA9C0292BF54}"/>
              </a:ext>
            </a:extLst>
          </p:cNvPr>
          <p:cNvSpPr>
            <a:spLocks noGrp="1"/>
          </p:cNvSpPr>
          <p:nvPr>
            <p:ph type="sldNum" sz="quarter" idx="12"/>
          </p:nvPr>
        </p:nvSpPr>
        <p:spPr/>
        <p:txBody>
          <a:bodyPr/>
          <a:lstStyle/>
          <a:p>
            <a:fld id="{3A2B66A9-C5E2-4BD1-A480-4A98918F6538}" type="slidenum">
              <a:rPr lang="de-DE" smtClean="0"/>
              <a:t>‹Nr.›</a:t>
            </a:fld>
            <a:endParaRPr lang="de-DE"/>
          </a:p>
        </p:txBody>
      </p:sp>
    </p:spTree>
    <p:extLst>
      <p:ext uri="{BB962C8B-B14F-4D97-AF65-F5344CB8AC3E}">
        <p14:creationId xmlns:p14="http://schemas.microsoft.com/office/powerpoint/2010/main" val="248302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E749603-ACAA-AB20-FCB6-75F54DB666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8342728-D19B-3F83-43DF-274CFECE3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41E9234-CA39-ADEC-1CF8-AD4BF0F97E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7A469-623F-4FDF-A79B-7DA52840C862}" type="datetimeFigureOut">
              <a:rPr lang="de-DE" smtClean="0"/>
              <a:t>27.04.2023</a:t>
            </a:fld>
            <a:endParaRPr lang="de-DE"/>
          </a:p>
        </p:txBody>
      </p:sp>
      <p:sp>
        <p:nvSpPr>
          <p:cNvPr id="5" name="Fußzeilenplatzhalter 4">
            <a:extLst>
              <a:ext uri="{FF2B5EF4-FFF2-40B4-BE49-F238E27FC236}">
                <a16:creationId xmlns:a16="http://schemas.microsoft.com/office/drawing/2014/main" id="{A52B0E6A-9552-2298-24E3-4234AB9AA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D3CAA4D-3692-B4D5-BA69-212F61535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B66A9-C5E2-4BD1-A480-4A98918F6538}" type="slidenum">
              <a:rPr lang="de-DE" smtClean="0"/>
              <a:t>‹Nr.›</a:t>
            </a:fld>
            <a:endParaRPr lang="de-DE"/>
          </a:p>
        </p:txBody>
      </p:sp>
    </p:spTree>
    <p:extLst>
      <p:ext uri="{BB962C8B-B14F-4D97-AF65-F5344CB8AC3E}">
        <p14:creationId xmlns:p14="http://schemas.microsoft.com/office/powerpoint/2010/main" val="3456840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Website enthält.&#10;&#10;Automatisch generierte Beschreibung">
            <a:extLst>
              <a:ext uri="{FF2B5EF4-FFF2-40B4-BE49-F238E27FC236}">
                <a16:creationId xmlns:a16="http://schemas.microsoft.com/office/drawing/2014/main" id="{AC5ABA17-CE4F-9661-2544-F588CF66A4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7180" y="425855"/>
            <a:ext cx="9145287" cy="6175628"/>
          </a:xfrm>
        </p:spPr>
      </p:pic>
    </p:spTree>
    <p:extLst>
      <p:ext uri="{BB962C8B-B14F-4D97-AF65-F5344CB8AC3E}">
        <p14:creationId xmlns:p14="http://schemas.microsoft.com/office/powerpoint/2010/main" val="369868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a:extLst>
              <a:ext uri="{FF2B5EF4-FFF2-40B4-BE49-F238E27FC236}">
                <a16:creationId xmlns:a16="http://schemas.microsoft.com/office/drawing/2014/main" id="{ACE0BF1D-1910-7760-F9F7-869A7C2E2610}"/>
              </a:ext>
            </a:extLst>
          </p:cNvPr>
          <p:cNvPicPr>
            <a:picLocks noChangeAspect="1"/>
          </p:cNvPicPr>
          <p:nvPr/>
        </p:nvPicPr>
        <p:blipFill rotWithShape="1">
          <a:blip r:embed="rId2">
            <a:alphaModFix amt="75000"/>
            <a:extLst>
              <a:ext uri="{28A0092B-C50C-407E-A947-70E740481C1C}">
                <a14:useLocalDpi xmlns:a14="http://schemas.microsoft.com/office/drawing/2010/main" val="0"/>
              </a:ext>
            </a:extLst>
          </a:blip>
          <a:srcRect l="20381" r="31397" b="1"/>
          <a:stretch/>
        </p:blipFill>
        <p:spPr bwMode="auto">
          <a:xfrm>
            <a:off x="20" y="10"/>
            <a:ext cx="6095980" cy="6857990"/>
          </a:xfrm>
          <a:prstGeom prst="rect">
            <a:avLst/>
          </a:prstGeom>
          <a:noFill/>
        </p:spPr>
      </p:pic>
      <p:pic>
        <p:nvPicPr>
          <p:cNvPr id="2" name="Grafik 1">
            <a:extLst>
              <a:ext uri="{FF2B5EF4-FFF2-40B4-BE49-F238E27FC236}">
                <a16:creationId xmlns:a16="http://schemas.microsoft.com/office/drawing/2014/main" id="{FAE8D555-6252-C174-0985-B71DF72EF597}"/>
              </a:ext>
            </a:extLst>
          </p:cNvPr>
          <p:cNvPicPr>
            <a:picLocks noChangeAspect="1"/>
          </p:cNvPicPr>
          <p:nvPr/>
        </p:nvPicPr>
        <p:blipFill rotWithShape="1">
          <a:blip r:embed="rId3">
            <a:alphaModFix amt="75000"/>
          </a:blip>
          <a:srcRect l="20302" r="31476" b="1"/>
          <a:stretch/>
        </p:blipFill>
        <p:spPr>
          <a:xfrm>
            <a:off x="6094180" y="10"/>
            <a:ext cx="6096000" cy="6857990"/>
          </a:xfrm>
          <a:prstGeom prst="rect">
            <a:avLst/>
          </a:prstGeom>
        </p:spPr>
      </p:pic>
      <p:sp>
        <p:nvSpPr>
          <p:cNvPr id="7" name="Titel 6">
            <a:extLst>
              <a:ext uri="{FF2B5EF4-FFF2-40B4-BE49-F238E27FC236}">
                <a16:creationId xmlns:a16="http://schemas.microsoft.com/office/drawing/2014/main" id="{DFACA805-30DC-397E-D541-8D3BC974DF20}"/>
              </a:ext>
            </a:extLst>
          </p:cNvPr>
          <p:cNvSpPr>
            <a:spLocks noGrp="1"/>
          </p:cNvSpPr>
          <p:nvPr>
            <p:ph type="ctrTitle"/>
          </p:nvPr>
        </p:nvSpPr>
        <p:spPr>
          <a:xfrm>
            <a:off x="838200" y="553689"/>
            <a:ext cx="10515600" cy="5571899"/>
          </a:xfrm>
        </p:spPr>
        <p:txBody>
          <a:bodyPr vert="horz" lIns="91440" tIns="45720" rIns="91440" bIns="45720" rtlCol="0" anchor="ctr">
            <a:normAutofit/>
          </a:bodyPr>
          <a:lstStyle/>
          <a:p>
            <a:r>
              <a:rPr lang="en-US" sz="4400" kern="1200" dirty="0">
                <a:solidFill>
                  <a:srgbClr val="FFFFFF"/>
                </a:solidFill>
                <a:latin typeface="+mj-lt"/>
                <a:ea typeface="+mj-ea"/>
                <a:cs typeface="+mj-cs"/>
              </a:rPr>
              <a:t>Zurzeit legen wir im Kreis Wesel Strecken hauptsächlich mit dem Auto zurück. </a:t>
            </a:r>
            <a:br>
              <a:rPr lang="en-US" sz="4400" kern="1200" dirty="0">
                <a:solidFill>
                  <a:srgbClr val="FFFFFF"/>
                </a:solidFill>
                <a:latin typeface="+mj-lt"/>
                <a:ea typeface="+mj-ea"/>
                <a:cs typeface="+mj-cs"/>
              </a:rPr>
            </a:br>
            <a:br>
              <a:rPr lang="en-US" sz="5200" kern="1200" dirty="0">
                <a:solidFill>
                  <a:srgbClr val="FFFFFF"/>
                </a:solidFill>
                <a:latin typeface="+mj-lt"/>
                <a:ea typeface="+mj-ea"/>
                <a:cs typeface="+mj-cs"/>
              </a:rPr>
            </a:br>
            <a:r>
              <a:rPr lang="en-US" sz="5200" kern="1200" dirty="0">
                <a:solidFill>
                  <a:srgbClr val="FFFFFF"/>
                </a:solidFill>
                <a:latin typeface="+mj-lt"/>
                <a:ea typeface="+mj-ea"/>
                <a:cs typeface="+mj-cs"/>
              </a:rPr>
              <a:t>Unsere Pendler stehen im Stau.</a:t>
            </a:r>
          </a:p>
        </p:txBody>
      </p:sp>
    </p:spTree>
    <p:extLst>
      <p:ext uri="{BB962C8B-B14F-4D97-AF65-F5344CB8AC3E}">
        <p14:creationId xmlns:p14="http://schemas.microsoft.com/office/powerpoint/2010/main" val="415300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1E3AE6CF-6835-1997-CA18-9C7D125753E8}"/>
              </a:ext>
            </a:extLst>
          </p:cNvPr>
          <p:cNvSpPr>
            <a:spLocks noGrp="1"/>
          </p:cNvSpPr>
          <p:nvPr>
            <p:ph idx="1"/>
          </p:nvPr>
        </p:nvSpPr>
        <p:spPr>
          <a:xfrm>
            <a:off x="897769" y="1909192"/>
            <a:ext cx="4586513" cy="3647710"/>
          </a:xfrm>
        </p:spPr>
        <p:txBody>
          <a:bodyPr>
            <a:noAutofit/>
          </a:bodyPr>
          <a:lstStyle/>
          <a:p>
            <a:pPr marL="0" indent="0">
              <a:buNone/>
            </a:pPr>
            <a:r>
              <a:rPr lang="de-DE" sz="2200" dirty="0">
                <a:solidFill>
                  <a:schemeClr val="bg1"/>
                </a:solidFill>
              </a:rPr>
              <a:t>Das ist in mehrfacher Hinsicht ungünstig - für unsere Pendler und die Umwelt. </a:t>
            </a:r>
          </a:p>
          <a:p>
            <a:pPr marL="0" indent="0">
              <a:buNone/>
            </a:pPr>
            <a:r>
              <a:rPr lang="de-DE" sz="2000" dirty="0">
                <a:solidFill>
                  <a:schemeClr val="bg1"/>
                </a:solidFill>
              </a:rPr>
              <a:t>Unsere Pkw sind zum größten Teil noch mit reinen Verbrennungsmotoren ausgestattet. Die belasten die Umwelt. </a:t>
            </a:r>
          </a:p>
          <a:p>
            <a:pPr marL="0" indent="0">
              <a:buNone/>
            </a:pPr>
            <a:r>
              <a:rPr lang="de-DE" sz="2000" dirty="0">
                <a:solidFill>
                  <a:schemeClr val="bg1"/>
                </a:solidFill>
              </a:rPr>
              <a:t>Und auch unsere Autos mit Elektromotoren schaden der Umwelt, solange unsere Elektrizität noch größtenteils mit fossilen Brennstoffen hergestellt wird.</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F52F8CE3-42CA-690A-3A35-BEAFED1F5A38}"/>
              </a:ext>
            </a:extLst>
          </p:cNvPr>
          <p:cNvPicPr>
            <a:picLocks noChangeAspect="1"/>
          </p:cNvPicPr>
          <p:nvPr/>
        </p:nvPicPr>
        <p:blipFill rotWithShape="1">
          <a:blip r:embed="rId2"/>
          <a:srcRect l="5779" r="35556" b="1"/>
          <a:stretch/>
        </p:blipFill>
        <p:spPr>
          <a:xfrm>
            <a:off x="6525453" y="10"/>
            <a:ext cx="5666547" cy="6857990"/>
          </a:xfrm>
          <a:prstGeom prst="rect">
            <a:avLst/>
          </a:prstGeom>
        </p:spPr>
      </p:pic>
    </p:spTree>
    <p:extLst>
      <p:ext uri="{BB962C8B-B14F-4D97-AF65-F5344CB8AC3E}">
        <p14:creationId xmlns:p14="http://schemas.microsoft.com/office/powerpoint/2010/main" val="2112569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50015D48-D83F-4D67-E45B-D72789DE7B38}"/>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dirty="0"/>
              <a:t>Zugegeben, nicht für jeden Weg braucht es zwingend einen Pkw. </a:t>
            </a:r>
          </a:p>
          <a:p>
            <a:pPr>
              <a:lnSpc>
                <a:spcPct val="90000"/>
              </a:lnSpc>
              <a:spcAft>
                <a:spcPts val="600"/>
              </a:spcAft>
            </a:pPr>
            <a:r>
              <a:rPr lang="en-US" sz="2200" dirty="0"/>
              <a:t>Die öffentlichen Verkehrsmittel sind eine Alternative und sollten genutzt werden. </a:t>
            </a:r>
          </a:p>
          <a:p>
            <a:pPr>
              <a:lnSpc>
                <a:spcPct val="90000"/>
              </a:lnSpc>
              <a:spcAft>
                <a:spcPts val="600"/>
              </a:spcAft>
            </a:pPr>
            <a:r>
              <a:rPr lang="en-US" sz="2200" dirty="0"/>
              <a:t>Auch Fahrräder oder Elektroroller könnten eine gute Alternative sein. </a:t>
            </a:r>
          </a:p>
          <a:p>
            <a:pPr>
              <a:lnSpc>
                <a:spcPct val="90000"/>
              </a:lnSpc>
              <a:spcAft>
                <a:spcPts val="600"/>
              </a:spcAft>
            </a:pPr>
            <a:r>
              <a:rPr lang="en-US" sz="2200" dirty="0"/>
              <a:t>Aber sind sie es auf dem flachen Land?</a:t>
            </a:r>
          </a:p>
        </p:txBody>
      </p:sp>
      <p:pic>
        <p:nvPicPr>
          <p:cNvPr id="3" name="Grafik 2">
            <a:extLst>
              <a:ext uri="{FF2B5EF4-FFF2-40B4-BE49-F238E27FC236}">
                <a16:creationId xmlns:a16="http://schemas.microsoft.com/office/drawing/2014/main" id="{0B4C3449-6C00-5459-E7A3-303AB71C29B4}"/>
              </a:ext>
            </a:extLst>
          </p:cNvPr>
          <p:cNvPicPr>
            <a:picLocks noChangeAspect="1"/>
          </p:cNvPicPr>
          <p:nvPr/>
        </p:nvPicPr>
        <p:blipFill rotWithShape="1">
          <a:blip r:embed="rId2">
            <a:extLst>
              <a:ext uri="{28A0092B-C50C-407E-A947-70E740481C1C}">
                <a14:useLocalDpi xmlns:a14="http://schemas.microsoft.com/office/drawing/2010/main" val="0"/>
              </a:ext>
            </a:extLst>
          </a:blip>
          <a:srcRect l="20554" r="2277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383029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fik 1" descr="Ein Bild, das draußen, Wasser, Fahrrad, Gras enthält.&#10;&#10;Automatisch generierte Beschreibung">
            <a:extLst>
              <a:ext uri="{FF2B5EF4-FFF2-40B4-BE49-F238E27FC236}">
                <a16:creationId xmlns:a16="http://schemas.microsoft.com/office/drawing/2014/main" id="{783031E8-CC1A-4A40-9FE1-D471B8CEE6E9}"/>
              </a:ext>
            </a:extLst>
          </p:cNvPr>
          <p:cNvPicPr>
            <a:picLocks noChangeAspect="1"/>
          </p:cNvPicPr>
          <p:nvPr/>
        </p:nvPicPr>
        <p:blipFill rotWithShape="1">
          <a:blip r:embed="rId2"/>
          <a:srcRect t="43021"/>
          <a:stretch/>
        </p:blipFill>
        <p:spPr>
          <a:xfrm>
            <a:off x="20" y="10"/>
            <a:ext cx="12191980" cy="3994473"/>
          </a:xfrm>
          <a:prstGeom prst="rect">
            <a:avLst/>
          </a:prstGeom>
        </p:spPr>
      </p:pic>
      <p:sp>
        <p:nvSpPr>
          <p:cNvPr id="32" name="Rectangle 31">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33">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50015D48-D83F-4D67-E45B-D72789DE7B38}"/>
              </a:ext>
            </a:extLst>
          </p:cNvPr>
          <p:cNvSpPr txBox="1"/>
          <p:nvPr/>
        </p:nvSpPr>
        <p:spPr>
          <a:xfrm>
            <a:off x="5295826" y="4495466"/>
            <a:ext cx="6061022" cy="1536192"/>
          </a:xfrm>
          <a:prstGeom prst="rect">
            <a:avLst/>
          </a:prstGeom>
        </p:spPr>
        <p:txBody>
          <a:bodyPr vert="horz" lIns="91440" tIns="45720" rIns="91440" bIns="45720" rtlCol="0" anchor="ctr">
            <a:normAutofit/>
          </a:bodyPr>
          <a:lstStyle/>
          <a:p>
            <a:pPr>
              <a:lnSpc>
                <a:spcPct val="90000"/>
              </a:lnSpc>
              <a:spcAft>
                <a:spcPts val="600"/>
              </a:spcAft>
            </a:pPr>
            <a:r>
              <a:rPr lang="de-DE" sz="2000" dirty="0"/>
              <a:t>Räder sind aufgrund ihrer Leistungsfähigkeit nur eine Alternative auf kürzeren Strecken, vor allem in den Städten. Im ländlichen Raum sind die Entfernungen meist jedoch größer. Räder dienen dort meist lediglich der Freizeitbeschäftigung und als sportliche Betätigung. </a:t>
            </a:r>
          </a:p>
        </p:txBody>
      </p:sp>
    </p:spTree>
    <p:extLst>
      <p:ext uri="{BB962C8B-B14F-4D97-AF65-F5344CB8AC3E}">
        <p14:creationId xmlns:p14="http://schemas.microsoft.com/office/powerpoint/2010/main" val="1623149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fik 1" descr="Ein Bild, das draußen, Wasser, Fahrrad, Gras enthält.&#10;&#10;Automatisch generierte Beschreibung">
            <a:extLst>
              <a:ext uri="{FF2B5EF4-FFF2-40B4-BE49-F238E27FC236}">
                <a16:creationId xmlns:a16="http://schemas.microsoft.com/office/drawing/2014/main" id="{783031E8-CC1A-4A40-9FE1-D471B8CEE6E9}"/>
              </a:ext>
            </a:extLst>
          </p:cNvPr>
          <p:cNvPicPr>
            <a:picLocks noChangeAspect="1"/>
          </p:cNvPicPr>
          <p:nvPr/>
        </p:nvPicPr>
        <p:blipFill rotWithShape="1">
          <a:blip r:embed="rId2">
            <a:alphaModFix amt="40000"/>
          </a:blip>
          <a:srcRect l="3277" r="25872" b="-1"/>
          <a:stretch/>
        </p:blipFill>
        <p:spPr>
          <a:xfrm>
            <a:off x="20" y="10"/>
            <a:ext cx="8450297" cy="6857990"/>
          </a:xfrm>
          <a:prstGeom prst="rect">
            <a:avLst/>
          </a:prstGeom>
        </p:spPr>
      </p:pic>
      <p:sp>
        <p:nvSpPr>
          <p:cNvPr id="4" name="Textfeld 3">
            <a:extLst>
              <a:ext uri="{FF2B5EF4-FFF2-40B4-BE49-F238E27FC236}">
                <a16:creationId xmlns:a16="http://schemas.microsoft.com/office/drawing/2014/main" id="{50015D48-D83F-4D67-E45B-D72789DE7B38}"/>
              </a:ext>
            </a:extLst>
          </p:cNvPr>
          <p:cNvSpPr txBox="1"/>
          <p:nvPr/>
        </p:nvSpPr>
        <p:spPr>
          <a:xfrm>
            <a:off x="838200" y="646981"/>
            <a:ext cx="4820728" cy="5529982"/>
          </a:xfrm>
          <a:prstGeom prst="rect">
            <a:avLst/>
          </a:prstGeom>
        </p:spPr>
        <p:txBody>
          <a:bodyPr vert="horz" lIns="91440" tIns="45720" rIns="91440" bIns="45720" rtlCol="0">
            <a:noAutofit/>
          </a:bodyPr>
          <a:lstStyle/>
          <a:p>
            <a:r>
              <a:rPr lang="de-DE" sz="2000" dirty="0">
                <a:solidFill>
                  <a:schemeClr val="bg1"/>
                </a:solidFill>
              </a:rPr>
              <a:t>Im Kreis Wesel weiß man es jedoch wohl besser. Der Kreis investiert in ein Fahrrad-Verleih-System. </a:t>
            </a:r>
          </a:p>
          <a:p>
            <a:endParaRPr lang="de-DE" sz="2000" dirty="0">
              <a:solidFill>
                <a:schemeClr val="bg1"/>
              </a:solidFill>
            </a:endParaRPr>
          </a:p>
          <a:p>
            <a:r>
              <a:rPr lang="de-DE" sz="2000" dirty="0">
                <a:solidFill>
                  <a:schemeClr val="bg1"/>
                </a:solidFill>
              </a:rPr>
              <a:t>Bevor man jedoch in Radverleihe investiert, muss erst einmal ein schlüssiges Konzept her. Das gibt es nicht.</a:t>
            </a:r>
          </a:p>
          <a:p>
            <a:endParaRPr lang="de-DE" sz="2000" dirty="0">
              <a:solidFill>
                <a:schemeClr val="bg1"/>
              </a:solidFill>
            </a:endParaRPr>
          </a:p>
          <a:p>
            <a:r>
              <a:rPr lang="de-DE" sz="2000" dirty="0">
                <a:solidFill>
                  <a:schemeClr val="bg1"/>
                </a:solidFill>
              </a:rPr>
              <a:t>Dazu gehört auch eine Analyse der jetzigen Verkehrssituation. Wo gibt es augenblicklich jeden Tag Verkehrsstaus? Wo könnte man die Pendler durch attraktive Angebote vom Auto abbringen? Diese einfache Fragestellung müsste endlich gestellt und beantwortet werden.</a:t>
            </a:r>
          </a:p>
          <a:p>
            <a:endParaRPr lang="de-DE" sz="2000" dirty="0">
              <a:solidFill>
                <a:schemeClr val="bg1"/>
              </a:solidFill>
            </a:endParaRPr>
          </a:p>
          <a:p>
            <a:r>
              <a:rPr lang="de-DE" sz="2000" dirty="0">
                <a:solidFill>
                  <a:schemeClr val="bg1"/>
                </a:solidFill>
              </a:rPr>
              <a:t>Danach wäre die Antwort recht einfach: „Problem erkannt, Problem gebannt“. Stattdessen erleben wir ein grünes Utopia.</a:t>
            </a:r>
            <a:endParaRPr lang="en-US" sz="2000" dirty="0">
              <a:solidFill>
                <a:schemeClr val="bg1"/>
              </a:solidFill>
            </a:endParaRPr>
          </a:p>
        </p:txBody>
      </p:sp>
      <p:pic>
        <p:nvPicPr>
          <p:cNvPr id="3" name="Grafik 2">
            <a:extLst>
              <a:ext uri="{FF2B5EF4-FFF2-40B4-BE49-F238E27FC236}">
                <a16:creationId xmlns:a16="http://schemas.microsoft.com/office/drawing/2014/main" id="{D00DEDBA-D467-59DA-18C1-3F47C32AE23C}"/>
              </a:ext>
            </a:extLst>
          </p:cNvPr>
          <p:cNvPicPr>
            <a:picLocks noChangeAspect="1"/>
          </p:cNvPicPr>
          <p:nvPr/>
        </p:nvPicPr>
        <p:blipFill rotWithShape="1">
          <a:blip r:embed="rId3"/>
          <a:srcRect l="20817" r="21145" b="-1"/>
          <a:stretch/>
        </p:blipFill>
        <p:spPr>
          <a:xfrm>
            <a:off x="5457821" y="10"/>
            <a:ext cx="673096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9672972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Words>
  <Application>Microsoft Office PowerPoint</Application>
  <PresentationFormat>Breitbild</PresentationFormat>
  <Paragraphs>16</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vt:lpstr>
      <vt:lpstr>PowerPoint-Präsentation</vt:lpstr>
      <vt:lpstr>Zurzeit legen wir im Kreis Wesel Strecken hauptsächlich mit dem Auto zurück.   Unsere Pendler stehen im Stau.</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RENATUS RIEGER Fraktionsvorsitzender</dc:title>
  <dc:creator>Uli-EDV Rieger Renatus</dc:creator>
  <cp:lastModifiedBy>Renatus Rieger</cp:lastModifiedBy>
  <cp:revision>7</cp:revision>
  <dcterms:created xsi:type="dcterms:W3CDTF">2023-03-16T15:35:44Z</dcterms:created>
  <dcterms:modified xsi:type="dcterms:W3CDTF">2023-04-27T17:45:11Z</dcterms:modified>
</cp:coreProperties>
</file>